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45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301" r:id="rId14"/>
    <p:sldId id="302" r:id="rId15"/>
    <p:sldId id="303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443" r:id="rId24"/>
    <p:sldId id="312" r:id="rId25"/>
    <p:sldId id="304" r:id="rId26"/>
    <p:sldId id="313" r:id="rId27"/>
    <p:sldId id="441" r:id="rId28"/>
    <p:sldId id="314" r:id="rId29"/>
    <p:sldId id="442" r:id="rId30"/>
    <p:sldId id="315" r:id="rId31"/>
    <p:sldId id="316" r:id="rId32"/>
    <p:sldId id="317" r:id="rId33"/>
    <p:sldId id="318" r:id="rId34"/>
    <p:sldId id="319" r:id="rId35"/>
    <p:sldId id="320" r:id="rId36"/>
    <p:sldId id="322" r:id="rId37"/>
    <p:sldId id="444" r:id="rId38"/>
    <p:sldId id="321" r:id="rId39"/>
    <p:sldId id="323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</p:sldIdLst>
  <p:sldSz cx="12192000" cy="6858000"/>
  <p:notesSz cx="6858000" cy="9144000"/>
  <p:embeddedFontLst>
    <p:embeddedFont>
      <p:font typeface="Angsana New" pitchFamily="18" charset="-34"/>
      <p:regular r:id="rId51"/>
      <p:bold r:id="rId52"/>
      <p:italic r:id="rId53"/>
      <p:boldItalic r:id="rId54"/>
    </p:embeddedFont>
    <p:embeddedFont>
      <p:font typeface="TH Sarabun New" pitchFamily="34" charset="-34"/>
      <p:regular r:id="rId55"/>
      <p:bold r:id="rId56"/>
      <p:italic r:id="rId57"/>
      <p:boldItalic r:id="rId58"/>
    </p:embeddedFont>
    <p:embeddedFont>
      <p:font typeface="Cordia New" pitchFamily="34" charset="-34"/>
      <p:regular r:id="rId59"/>
      <p:bold r:id="rId60"/>
      <p:italic r:id="rId61"/>
      <p:boldItalic r:id="rId62"/>
    </p:embeddedFont>
    <p:embeddedFont>
      <p:font typeface="Calibri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arit Methanan" initials="PM" lastIdx="1" clrIdx="0">
    <p:extLst>
      <p:ext uri="{19B8F6BF-5375-455C-9EA6-DF929625EA0E}">
        <p15:presenceInfo xmlns:p15="http://schemas.microsoft.com/office/powerpoint/2012/main" xmlns="" userId="Pawarit Methan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99FF"/>
    <a:srgbClr val="FFE58E"/>
    <a:srgbClr val="86722A"/>
    <a:srgbClr val="E7BF58"/>
    <a:srgbClr val="BB758F"/>
    <a:srgbClr val="CCFF66"/>
    <a:srgbClr val="FEDE88"/>
    <a:srgbClr val="E66F23"/>
    <a:srgbClr val="E5D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0" autoAdjust="0"/>
    <p:restoredTop sz="99856" autoAdjust="0"/>
  </p:normalViewPr>
  <p:slideViewPr>
    <p:cSldViewPr snapToGrid="0">
      <p:cViewPr varScale="1">
        <p:scale>
          <a:sx n="88" d="100"/>
          <a:sy n="88" d="100"/>
        </p:scale>
        <p:origin x="-480" y="-102"/>
      </p:cViewPr>
      <p:guideLst>
        <p:guide orient="horz" pos="34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font" Target="fonts/font1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6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00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96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69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15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66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31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0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4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7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01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54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4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3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9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1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2549-0133-437C-BC07-09063276E981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3412-2AC3-4A78-9C10-79F80352E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4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96672549-0133-437C-BC07-09063276E981}" type="datetimeFigureOut">
              <a:rPr lang="en-US" smtClean="0"/>
              <a:pPr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B2853412-2AC3-4A78-9C10-79F80352EA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8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anose="00000500000000000000" pitchFamily="2" charset="-34"/>
          <a:ea typeface="+mj-ea"/>
          <a:cs typeface="Sarabun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96672549-0133-437C-BC07-09063276E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fld id="{B2853412-2AC3-4A78-9C10-79F80352EA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anose="00000500000000000000" pitchFamily="2" charset="-34"/>
          <a:ea typeface="+mj-ea"/>
          <a:cs typeface="Sarabun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anose="00000500000000000000" pitchFamily="2" charset="-34"/>
          <a:ea typeface="+mn-ea"/>
          <a:cs typeface="Sarabun" panose="00000500000000000000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4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2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2"/>
          <a:stretch/>
        </p:blipFill>
        <p:spPr>
          <a:xfrm>
            <a:off x="7386727" y="3103059"/>
            <a:ext cx="4805273" cy="3754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27" y="-1"/>
            <a:ext cx="8287073" cy="1777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37707" y="1743607"/>
            <a:ext cx="8354291" cy="1536367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6035" y="2012569"/>
            <a:ext cx="81772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600" b="1" dirty="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rPr>
              <a:t>เทคโนโลยี (วิทยาการคำนวณ)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05948" y="3369591"/>
            <a:ext cx="2874505" cy="4878259"/>
            <a:chOff x="5133409" y="4224864"/>
            <a:chExt cx="2874505" cy="4878259"/>
          </a:xfrm>
        </p:grpSpPr>
        <p:sp>
          <p:nvSpPr>
            <p:cNvPr id="8" name="TextBox 7"/>
            <p:cNvSpPr txBox="1"/>
            <p:nvPr/>
          </p:nvSpPr>
          <p:spPr>
            <a:xfrm>
              <a:off x="5670840" y="4224864"/>
              <a:ext cx="2004075" cy="4878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11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๔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3409" y="4481130"/>
              <a:ext cx="28745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999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0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5863" y="0"/>
            <a:ext cx="12257862" cy="6803102"/>
            <a:chOff x="-65863" y="0"/>
            <a:chExt cx="12257862" cy="6803102"/>
          </a:xfrm>
        </p:grpSpPr>
        <p:sp>
          <p:nvSpPr>
            <p:cNvPr id="13" name="Rounded Rectangle 12"/>
            <p:cNvSpPr/>
            <p:nvPr/>
          </p:nvSpPr>
          <p:spPr>
            <a:xfrm>
              <a:off x="-65863" y="1399675"/>
              <a:ext cx="3268817" cy="52093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2" y="106274"/>
              <a:ext cx="12191999" cy="10647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0"/>
              <a:ext cx="12191999" cy="1064711"/>
            </a:xfrm>
            <a:prstGeom prst="rect">
              <a:avLst/>
            </a:prstGeom>
            <a:solidFill>
              <a:srgbClr val="74A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1A7D6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94231" y="116832"/>
              <a:ext cx="40174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การใช้อินเทอร์เน็ต</a:t>
              </a:r>
              <a:endParaRPr lang="en-US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0310" y="1233213"/>
              <a:ext cx="11942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เว็บเพจ (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web page) 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หน้าต่าง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ของเว็บไซต์ โดยทั่วไปแล้วเว็บไซต์จะประกอบด้วยเพจหลาย</a:t>
              </a:r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ๆ เพจ</a:t>
              </a:r>
              <a:endParaRPr lang="en-US" sz="3200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flipV="1">
              <a:off x="0" y="0"/>
              <a:ext cx="1064711" cy="1064711"/>
              <a:chOff x="0" y="0"/>
              <a:chExt cx="1064711" cy="1064711"/>
            </a:xfrm>
          </p:grpSpPr>
          <p:sp>
            <p:nvSpPr>
              <p:cNvPr id="8" name="Right Triangle 7"/>
              <p:cNvSpPr/>
              <p:nvPr/>
            </p:nvSpPr>
            <p:spPr>
              <a:xfrm>
                <a:off x="0" y="0"/>
                <a:ext cx="1064711" cy="1064711"/>
              </a:xfrm>
              <a:prstGeom prst="rtTriangle">
                <a:avLst/>
              </a:prstGeom>
              <a:solidFill>
                <a:srgbClr val="125E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9" name="Right Triangle 8"/>
              <p:cNvSpPr/>
              <p:nvPr/>
            </p:nvSpPr>
            <p:spPr>
              <a:xfrm>
                <a:off x="216072" y="209809"/>
                <a:ext cx="632565" cy="632565"/>
              </a:xfrm>
              <a:prstGeom prst="rtTriangle">
                <a:avLst/>
              </a:prstGeom>
              <a:solidFill>
                <a:srgbClr val="F1F0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741556" y="6202938"/>
              <a:ext cx="29832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หน้าต่างของเว็บไซต์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051715D-CB69-45D7-8C46-6D62CEB30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0994" y="1994034"/>
              <a:ext cx="6144465" cy="43135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499" y="167134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96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-40186" y="2177072"/>
            <a:ext cx="2531926" cy="52093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-51616" y="1190282"/>
            <a:ext cx="4063546" cy="5209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74A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71112"/>
            <a:ext cx="4017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การใช้อินเทอร์เน็ต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951" y="1187493"/>
            <a:ext cx="92288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โฮมเพจ (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home page)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 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เป็น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หน้าแรกของเว็บไซต์ เมื่อเปิดเว็บไซต์ต่าง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ๆ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ขึ้นมา			       หน้า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แรกที่ปรากฏให้เห็น เรียกว่า โฮมเพจ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ลิงก์ (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link)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เว็บไซต์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บางเว็บไซต์สามารถเชื่อมโยงไปยังส่วนอื่น ๆ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เว็บไซต์อื่น ๆ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ตำแหน่งที่เชื่อมโยงไปนั้น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เรียกว่า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ลิงก์ ซึ่งมีหลายรูปแบบ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ทั้ง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เป็นข้อความ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ภาพ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และภาพเคลื่อนไหว</a:t>
            </a: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25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F1F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203084" y="3067257"/>
            <a:ext cx="5851602" cy="3796547"/>
            <a:chOff x="6203084" y="3067257"/>
            <a:chExt cx="5851602" cy="37965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51365C8E-CCD6-48CE-9C46-73B8DEF54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0792" y="3067257"/>
              <a:ext cx="5422419" cy="334497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045442" y="6263640"/>
              <a:ext cx="29832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โฮมเพจและลิงก์ที่อยู่ในเว็บไซต์</a:t>
              </a:r>
              <a:endParaRPr lang="en-US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4CC0AA28-2ECD-486B-BF90-5992E301C661}"/>
                </a:ext>
              </a:extLst>
            </p:cNvPr>
            <p:cNvSpPr/>
            <p:nvPr/>
          </p:nvSpPr>
          <p:spPr>
            <a:xfrm>
              <a:off x="6969670" y="3430770"/>
              <a:ext cx="4691558" cy="2932434"/>
            </a:xfrm>
            <a:prstGeom prst="roundRect">
              <a:avLst>
                <a:gd name="adj" fmla="val 4346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203084" y="4739743"/>
              <a:ext cx="766586" cy="329693"/>
              <a:chOff x="3014737" y="3884999"/>
              <a:chExt cx="766586" cy="32969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E598106D-71D3-45D3-B935-98D14D5D2AF5}"/>
                  </a:ext>
                </a:extLst>
              </p:cNvPr>
              <p:cNvSpPr/>
              <p:nvPr/>
            </p:nvSpPr>
            <p:spPr>
              <a:xfrm>
                <a:off x="3014737" y="3884999"/>
                <a:ext cx="329693" cy="32969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7</a:t>
                </a:r>
                <a:endParaRPr lang="en-US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74093EDD-8DA5-4C2A-90FA-CEE0EA55F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007" y="4046733"/>
                <a:ext cx="425316" cy="1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10156635" y="3067257"/>
              <a:ext cx="1898051" cy="1213037"/>
              <a:chOff x="10156635" y="3067257"/>
              <a:chExt cx="1898051" cy="121303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D61DD881-8856-4A51-AC87-C0ED38B71507}"/>
                  </a:ext>
                </a:extLst>
              </p:cNvPr>
              <p:cNvSpPr/>
              <p:nvPr/>
            </p:nvSpPr>
            <p:spPr>
              <a:xfrm>
                <a:off x="10156635" y="3718231"/>
                <a:ext cx="1420283" cy="562063"/>
              </a:xfrm>
              <a:prstGeom prst="round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1576918" y="3067257"/>
                <a:ext cx="477768" cy="901805"/>
                <a:chOff x="9626725" y="1796199"/>
                <a:chExt cx="477768" cy="901805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xmlns="" id="{20BF6A80-62A1-491E-A54F-94CFCE5C9E77}"/>
                    </a:ext>
                  </a:extLst>
                </p:cNvPr>
                <p:cNvSpPr/>
                <p:nvPr/>
              </p:nvSpPr>
              <p:spPr>
                <a:xfrm>
                  <a:off x="9774800" y="1796199"/>
                  <a:ext cx="329693" cy="329693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bg1"/>
                      </a:solidFill>
                      <a:latin typeface="TH Sarabun New" pitchFamily="34" charset="-34"/>
                      <a:cs typeface="TH Sarabun New" pitchFamily="34" charset="-34"/>
                    </a:rPr>
                    <a:t>8</a:t>
                  </a:r>
                  <a:endParaRPr lang="en-US" sz="3200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xmlns="" id="{102B0600-BB68-43D9-9D53-2E4913031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42880" y="2125892"/>
                  <a:ext cx="0" cy="572111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xmlns="" id="{102B0600-BB68-43D9-9D53-2E4913031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6725" y="2698003"/>
                  <a:ext cx="317450" cy="1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4413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74A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93972"/>
            <a:ext cx="4017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การใช้อินเทอร์เน็ต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25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F1F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5501" y="1334688"/>
            <a:ext cx="72840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เริ่มใช้อินเทอร์เน็ตครั้งแรก หากเครื่อง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คอมพิวเตอร์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เชื่อมต่อ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กับเครือข่ายอินเทอร์เน็ตอยู่แล้ว ให้เปิด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โปรแกรม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เว็บ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เบราว์เซอร์ขึ้นมา โปรแกรมนี้เป็น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โปรแกรม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สำหรับ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เปิดเข้าใช้อินเทอร์เน็ต ซึ่งสามารถเข้าได้ 2 วิธี  ดังนี้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70" y="1218786"/>
            <a:ext cx="5453830" cy="53725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3697543"/>
            <a:ext cx="5394960" cy="1200329"/>
            <a:chOff x="0" y="3686113"/>
            <a:chExt cx="5394960" cy="1200329"/>
          </a:xfrm>
        </p:grpSpPr>
        <p:sp>
          <p:nvSpPr>
            <p:cNvPr id="4" name="Pentagon 3"/>
            <p:cNvSpPr/>
            <p:nvPr/>
          </p:nvSpPr>
          <p:spPr>
            <a:xfrm>
              <a:off x="0" y="3717604"/>
              <a:ext cx="5394960" cy="1048706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3686113"/>
              <a:ext cx="5029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สามารถคลิกเมาส์ที่ไอคอนของโปรแกรมเว็บเบราว์เซอร์ได้โดยตรง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74A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8501" y="48252"/>
            <a:ext cx="4017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การใช้อินเทอร์เน็ต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25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F1F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" y="1035504"/>
            <a:ext cx="8572501" cy="830997"/>
            <a:chOff x="-1" y="1069794"/>
            <a:chExt cx="8572501" cy="830997"/>
          </a:xfrm>
        </p:grpSpPr>
        <p:sp>
          <p:nvSpPr>
            <p:cNvPr id="23" name="Pentagon 22"/>
            <p:cNvSpPr/>
            <p:nvPr/>
          </p:nvSpPr>
          <p:spPr>
            <a:xfrm>
              <a:off x="-1" y="1158406"/>
              <a:ext cx="8572501" cy="682071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557" y="1069794"/>
              <a:ext cx="84763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2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เริ่มต้นการเข้าโปรแกรมเว็บเบราว์เซอร์โดยเริ่มต้นคลิกเมาส์ที่ปุ่ม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Start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45" y="3178872"/>
            <a:ext cx="4531099" cy="3404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" y="2895824"/>
            <a:ext cx="5237838" cy="381655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59230" y="1965655"/>
            <a:ext cx="5644099" cy="830997"/>
            <a:chOff x="5576400" y="1965655"/>
            <a:chExt cx="5644099" cy="830997"/>
          </a:xfrm>
        </p:grpSpPr>
        <p:sp>
          <p:nvSpPr>
            <p:cNvPr id="18" name="TextBox 17"/>
            <p:cNvSpPr txBox="1"/>
            <p:nvPr/>
          </p:nvSpPr>
          <p:spPr>
            <a:xfrm>
              <a:off x="5576400" y="1965655"/>
              <a:ext cx="56440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2.2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หากเลือกใช้โปรแกรม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Chrome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ให้คลิกเมาส์ที่ปุ่ม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Start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แล้วเลือก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โปรแกรม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53" t="36437" r="17034" b="45479"/>
            <a:stretch/>
          </p:blipFill>
          <p:spPr>
            <a:xfrm>
              <a:off x="7295221" y="2325462"/>
              <a:ext cx="435494" cy="47119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51457" y="2031069"/>
            <a:ext cx="4960623" cy="830997"/>
            <a:chOff x="-3" y="2042499"/>
            <a:chExt cx="5085949" cy="830997"/>
          </a:xfrm>
        </p:grpSpPr>
        <p:sp>
          <p:nvSpPr>
            <p:cNvPr id="17" name="TextBox 16"/>
            <p:cNvSpPr txBox="1"/>
            <p:nvPr/>
          </p:nvSpPr>
          <p:spPr>
            <a:xfrm>
              <a:off x="-3" y="2042499"/>
              <a:ext cx="50859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2.1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หากเลือกใช้โปรแกรม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Microsoft Edge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ให้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คลิกเมาส์ที่ปุ่ม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Start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แล้วเลือกโปรแกรม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2" t="36437" r="60064" b="45479"/>
            <a:stretch/>
          </p:blipFill>
          <p:spPr>
            <a:xfrm>
              <a:off x="3665913" y="2428997"/>
              <a:ext cx="376527" cy="40153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728364" y="3183375"/>
            <a:ext cx="2373950" cy="3201492"/>
            <a:chOff x="9556914" y="3107254"/>
            <a:chExt cx="2373950" cy="3201492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9556914" y="3107254"/>
              <a:ext cx="2373950" cy="1604088"/>
            </a:xfrm>
            <a:prstGeom prst="wedgeRoundRectCallout">
              <a:avLst>
                <a:gd name="adj1" fmla="val 23194"/>
                <a:gd name="adj2" fmla="val 90802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33618" y="3298818"/>
              <a:ext cx="22286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โปรแกรม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เว็บเบราว์เซอร์มีหลายโปรแกรม และหลายรุ่นให้เลือกใช้งาน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4278" y="5365053"/>
              <a:ext cx="1095716" cy="943693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74A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16832"/>
            <a:ext cx="4017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การใช้อินเทอร์เน็ต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25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F1F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28650" y="1144946"/>
            <a:ext cx="1147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เมื่อเปิดโปรแกรมขึ้นมาแล้ว  ทดลองพิมพ์ชื่อเว็บไซต์ เช่น 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https://www.google.co.th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กด </a:t>
            </a: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Enter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โปรแกรม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จะแสดงหน้าต่างโปรแกรม ดังนี้</a:t>
            </a:r>
            <a:endParaRPr lang="en-US" sz="32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94948" y="2081333"/>
            <a:ext cx="5696894" cy="3096473"/>
            <a:chOff x="5794898" y="2138483"/>
            <a:chExt cx="5696894" cy="3096473"/>
          </a:xfrm>
        </p:grpSpPr>
        <p:sp>
          <p:nvSpPr>
            <p:cNvPr id="18" name="TextBox 17"/>
            <p:cNvSpPr txBox="1"/>
            <p:nvPr/>
          </p:nvSpPr>
          <p:spPr>
            <a:xfrm>
              <a:off x="5794898" y="2138483"/>
              <a:ext cx="5696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2. หน้าต่างโปรแกรม </a:t>
              </a:r>
              <a:r>
                <a:rPr lang="en-US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Google Chrome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6" t="54064" r="7056" b="19726"/>
            <a:stretch/>
          </p:blipFill>
          <p:spPr>
            <a:xfrm>
              <a:off x="5794899" y="2794645"/>
              <a:ext cx="5696893" cy="244031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70592" y="1960508"/>
            <a:ext cx="5324528" cy="3109082"/>
            <a:chOff x="370592" y="2109098"/>
            <a:chExt cx="5324528" cy="3109082"/>
          </a:xfrm>
        </p:grpSpPr>
        <p:sp>
          <p:nvSpPr>
            <p:cNvPr id="17" name="TextBox 16"/>
            <p:cNvSpPr txBox="1"/>
            <p:nvPr/>
          </p:nvSpPr>
          <p:spPr>
            <a:xfrm>
              <a:off x="370592" y="2109098"/>
              <a:ext cx="4523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1. หน้าต่างโปรแกรม </a:t>
              </a:r>
              <a:r>
                <a:rPr lang="en-US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Microsoft Edge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4" t="19544" r="6929" b="52377"/>
            <a:stretch/>
          </p:blipFill>
          <p:spPr>
            <a:xfrm>
              <a:off x="377311" y="2777868"/>
              <a:ext cx="5317809" cy="244031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467340" y="5382141"/>
            <a:ext cx="4455559" cy="1464429"/>
            <a:chOff x="6496882" y="5328088"/>
            <a:chExt cx="4455559" cy="1464429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8033848" y="5569087"/>
              <a:ext cx="2801147" cy="848802"/>
            </a:xfrm>
            <a:prstGeom prst="wedgeRoundRectCallout">
              <a:avLst>
                <a:gd name="adj1" fmla="val -61289"/>
                <a:gd name="adj2" fmla="val -45623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33849" y="5612613"/>
              <a:ext cx="29185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นักเรียนมักจะเข้าใช้อินเทอร์เน็ตด้วยวิธีใดเพราะเหตุใด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496882" y="5328088"/>
              <a:ext cx="1324015" cy="1464429"/>
              <a:chOff x="693368" y="5391014"/>
              <a:chExt cx="1324015" cy="14644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810" y="5391014"/>
                <a:ext cx="1203573" cy="11158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693368" y="6516889"/>
                <a:ext cx="1119659" cy="33855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16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sz="16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4825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02967" y="1099001"/>
            <a:ext cx="1029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ค้นหาข้อมูลบนอินเทอร์เน็ตนั้น เราต้องพิมพ์ที่อยู่ของเว็บไซต์ลงไปใน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โปรแกรม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เว็บ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เบราว์เซอร์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หากไม่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ทราบที่อยู่เว็บไซต์ เราสามารถนำเว็บไซต์สืบค้นข้อมูลมาใช้งานได้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เว็บไซต์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ที่ได้รับความนิยม คือ เว็บไซต์ 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Google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 โดยเว็บไซต์หรือเครื่องมือที่ใช้สืบค้น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ข้อมูล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บน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อินเทอร์เน็ต เรียกว่า 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Search Engine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เครื่องมือนี้สามารถใช้ค้นหาข้อมูลได้มากมาย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เมื่อ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เปิดเว็บไซต์ 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https://www.google.co.th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ขึ้นมา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หน้าจอ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ของเว็บไซต์จะเป็น ดังนี้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966" y="3566167"/>
            <a:ext cx="6495214" cy="3174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9397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7180" y="1119150"/>
            <a:ext cx="11563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ใช้งาน เพียงพิมพ์ข้อความหรือคำที่ต้องการค้นหาลงไปในพื้นที่สำหรับพิมพ์คำสืบค้นข้อมูล  ก็จะมีข้อมูลปรากฏให้เห็น เช่น ต้องการค้นหาด้วยคำว่า “เทคโนโลยีคอมพิวเตอร์” เมื่อพิมพ์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ข้อความ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ลง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ไปแล้วกดค้นหา โปรแกรมจะแสดงเว็บไซต์ต่าง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ๆ ออกมาดังภาพ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72" y="2647513"/>
            <a:ext cx="5485864" cy="3103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2924" y="2658944"/>
            <a:ext cx="4153686" cy="31035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912506" y="2867980"/>
            <a:ext cx="1948178" cy="3597974"/>
            <a:chOff x="9851163" y="3107253"/>
            <a:chExt cx="1948178" cy="3597974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9851163" y="3107253"/>
              <a:ext cx="1948178" cy="1802949"/>
            </a:xfrm>
            <a:prstGeom prst="wedgeRoundRectCallout">
              <a:avLst>
                <a:gd name="adj1" fmla="val 22873"/>
                <a:gd name="adj2" fmla="val 66802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921709" y="3367398"/>
              <a:ext cx="18662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การใช้คำค้น</a:t>
              </a: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อย่างไร</a:t>
              </a:r>
              <a:b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จึง</a:t>
              </a:r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ทำให้ได้</a:t>
              </a: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ข้อมูล</a:t>
              </a:r>
              <a:b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รวดเร็วและตรงตามความต้องการ</a:t>
              </a:r>
              <a:endParaRPr lang="en-US" sz="2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539290" y="5286518"/>
              <a:ext cx="1216387" cy="1418709"/>
              <a:chOff x="596640" y="5391014"/>
              <a:chExt cx="1216387" cy="141870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96640" y="5391014"/>
                <a:ext cx="1203573" cy="111589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93368" y="6471169"/>
                <a:ext cx="1119659" cy="33855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6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4825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9202" y="1159155"/>
            <a:ext cx="108992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ค้นหาข้อมูลนั้น หากใช้คำที่มีความหมายกว้างเกินไป ข้อมูลที่ได้อาจจะเป็น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ข้อมูล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มีความหมายกว้าง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ๆ ดังนั้น เราควรใช้คำที่ตรงประเด็น กระชับ จะทำให้ได้ผล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ลัพธ์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ที่ตรงตาม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ความ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ต้องการ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endParaRPr lang="th-TH" sz="3200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กำลังศึกษาเรื่อง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แม่เหล็ก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และสนใจเกี่ยวกับแรงของแม่เหล็ก</a:t>
            </a:r>
          </a:p>
          <a:p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หากนักเรียนใช้คำค้นว่า “</a:t>
            </a:r>
            <a:r>
              <a:rPr lang="th-TH" sz="3200" u="sng" dirty="0">
                <a:latin typeface="TH Sarabun New" pitchFamily="34" charset="-34"/>
                <a:cs typeface="TH Sarabun New" pitchFamily="34" charset="-34"/>
              </a:rPr>
              <a:t>แรง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”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สิ่ง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ที่ได้จะเป็นความหมายกว้าง ๆ 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เกี่ยวกับ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แรงต่าง ๆ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24" y="3386305"/>
            <a:ext cx="6622748" cy="2789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7111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42092" y="1004850"/>
            <a:ext cx="1089921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หากนักเรียนระบุให้ตรงประเด็นว่า “</a:t>
            </a:r>
            <a:r>
              <a:rPr lang="th-TH" sz="2800" b="1" u="sng" dirty="0">
                <a:latin typeface="TH Sarabun New" pitchFamily="34" charset="-34"/>
                <a:cs typeface="TH Sarabun New" pitchFamily="34" charset="-34"/>
              </a:rPr>
              <a:t>แรงแม่เหล็ก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” สิ่งที่ได้จะเป็นเรื่องราวเกี่ยวกับแรงของแม่เหล็กโดยตรง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87" y="1733905"/>
            <a:ext cx="9108427" cy="4599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3682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6332" y="1130580"/>
            <a:ext cx="10899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	หาก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ต้องการค้นหาภาพ  เว็บไซต์ 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Google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สามารถค้นหาได้เช่นกัน โดยพิมพ์คำหรือ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ข้อความ</a:t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ต้องการค้นหา  แล้วคลิกเมาส์เลือก ค้นรูป สิ่งที่ได้จะปรากฏภาพที่เกี่ยวข้องขึ้นมา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4" y="2299754"/>
            <a:ext cx="8240232" cy="4177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8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1131" y="69159"/>
            <a:ext cx="561724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7200" b="1" dirty="0">
                <a:latin typeface="TH Sarabun New" pitchFamily="34" charset="-34"/>
                <a:cs typeface="TH Sarabun New" pitchFamily="34" charset="-34"/>
              </a:rPr>
              <a:t>เครือข่ายคอมพิวเตอร์</a:t>
            </a:r>
            <a:endParaRPr lang="th-TH" sz="80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0802" y="1991458"/>
            <a:ext cx="10770397" cy="4613155"/>
            <a:chOff x="710802" y="1991458"/>
            <a:chExt cx="10770397" cy="4613155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6096000" y="4008530"/>
              <a:ext cx="0" cy="1521202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4425058" y="5338085"/>
              <a:ext cx="3341881" cy="1266528"/>
              <a:chOff x="8278800" y="1696223"/>
              <a:chExt cx="3341881" cy="1266528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073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719758" y="3835370"/>
              <a:ext cx="3341881" cy="1266528"/>
              <a:chOff x="8278800" y="1696223"/>
              <a:chExt cx="3341881" cy="1266528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793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8139317" y="3845830"/>
              <a:ext cx="3341881" cy="1266528"/>
              <a:chOff x="8278800" y="1696223"/>
              <a:chExt cx="3341881" cy="1266528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7660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2937164" y="2722091"/>
              <a:ext cx="5784272" cy="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10802" y="2088827"/>
              <a:ext cx="10770397" cy="1266528"/>
              <a:chOff x="713326" y="1763246"/>
              <a:chExt cx="10770397" cy="126652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A3CE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3326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3996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781525" y="2489156"/>
              <a:ext cx="32031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itchFamily="34" charset="-34"/>
                  <a:cs typeface="TH Sarabun New" pitchFamily="34" charset="-34"/>
                </a:rPr>
                <a:t>เครือข่ายคอมพิวเตอร์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38637" y="5810677"/>
              <a:ext cx="29338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บริการบนอินเทอร์เน็ต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1991458"/>
              <a:ext cx="2995124" cy="299512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199145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135820"/>
              <a:ext cx="2706398" cy="2706398"/>
            </a:xfrm>
            <a:prstGeom prst="ellipse">
              <a:avLst/>
            </a:prstGeom>
            <a:solidFill>
              <a:srgbClr val="A3FF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263557"/>
              <a:ext cx="2450926" cy="2450927"/>
            </a:xfrm>
            <a:prstGeom prst="ellipse">
              <a:avLst/>
            </a:prstGeom>
            <a:solidFill>
              <a:srgbClr val="00A8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3703" y="2645336"/>
              <a:ext cx="228460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เครือข่าย</a:t>
              </a:r>
              <a:br>
                <a:rPr lang="th-TH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4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47508" y="2503879"/>
              <a:ext cx="27430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itchFamily="34" charset="-34"/>
                  <a:cs typeface="TH Sarabun New" pitchFamily="34" charset="-34"/>
                </a:rPr>
                <a:t>การใช้อินเทอร์เน็ต</a:t>
              </a:r>
            </a:p>
          </p:txBody>
        </p:sp>
        <p:cxnSp>
          <p:nvCxnSpPr>
            <p:cNvPr id="118" name="Elbow Connector 117"/>
            <p:cNvCxnSpPr/>
            <p:nvPr/>
          </p:nvCxnSpPr>
          <p:spPr>
            <a:xfrm flipH="1" flipV="1">
              <a:off x="7427366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15323" y="4256939"/>
              <a:ext cx="2387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000" b="1" dirty="0">
                  <a:latin typeface="TH Sarabun New" pitchFamily="34" charset="-34"/>
                  <a:cs typeface="TH Sarabun New" pitchFamily="34" charset="-34"/>
                </a:rPr>
                <a:t>การค้นหาข้อมูล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6766" y="4063845"/>
              <a:ext cx="31876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ข้อ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ปฏิบัติ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ในการใช้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อินเทอร์เน็ต</a:t>
              </a:r>
            </a:p>
          </p:txBody>
        </p:sp>
        <p:cxnSp>
          <p:nvCxnSpPr>
            <p:cNvPr id="114" name="Elbow Connector 113"/>
            <p:cNvCxnSpPr/>
            <p:nvPr/>
          </p:nvCxnSpPr>
          <p:spPr>
            <a:xfrm flipV="1">
              <a:off x="4060872" y="3944221"/>
              <a:ext cx="714476" cy="645375"/>
            </a:xfrm>
            <a:prstGeom prst="bentConnector3">
              <a:avLst>
                <a:gd name="adj1" fmla="val 43109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1271" y="684741"/>
            <a:ext cx="4138201" cy="696098"/>
            <a:chOff x="-41271" y="684741"/>
            <a:chExt cx="4138201" cy="696098"/>
          </a:xfrm>
        </p:grpSpPr>
        <p:grpSp>
          <p:nvGrpSpPr>
            <p:cNvPr id="5" name="Group 4"/>
            <p:cNvGrpSpPr/>
            <p:nvPr/>
          </p:nvGrpSpPr>
          <p:grpSpPr>
            <a:xfrm>
              <a:off x="-41271" y="741634"/>
              <a:ext cx="3807727" cy="606547"/>
              <a:chOff x="-41271" y="741634"/>
              <a:chExt cx="3807727" cy="606547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-1" y="741634"/>
                <a:ext cx="3766457" cy="578889"/>
              </a:xfrm>
              <a:prstGeom prst="rect">
                <a:avLst/>
              </a:prstGeom>
              <a:solidFill>
                <a:srgbClr val="00A8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-41271" y="763406"/>
                <a:ext cx="34563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แผนผังหัวข้อหน่วยการ</a:t>
                </a:r>
                <a:r>
                  <a:rPr lang="th-TH" sz="32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เรียนรู้</a:t>
                </a:r>
                <a:endParaRPr lang="th-TH" sz="3200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418844" y="684741"/>
              <a:ext cx="678086" cy="696098"/>
              <a:chOff x="3749652" y="831242"/>
              <a:chExt cx="678086" cy="696098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3749652" y="831242"/>
                <a:ext cx="678086" cy="6780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57150">
                <a:solidFill>
                  <a:srgbClr val="00A87D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906127" y="881009"/>
                <a:ext cx="3215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b="1" dirty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en-US" sz="36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127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3682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9203" y="1084860"/>
            <a:ext cx="11038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	หาก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เราสนใจภาพใดให้คลิกเมาส์เลือกที่ภาพนั้น ภาพที่เลือกจะแสดงออกมา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เช่น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สนใจภาพสนามแม่เหล็ก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76" y="2134430"/>
            <a:ext cx="8976049" cy="4383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5968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3149" y="1107720"/>
            <a:ext cx="119357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หาก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เราต้องการเก็บภาพไว้ในเครื่องคอมพิวเตอร์ทำได้โดยคลิกเมาส์ขวาภาพที่เลือก 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จากนั้น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บันทึกไว้ใน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โฟลเดอร์ที่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ต้องการ ตามขั้นตอน ดังนี้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คลิก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เมาส์ขวาภาพที่เลือก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จะปรากฏหน้าต่างคำสั่งออกมา 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ให้คลิกเมาส์เลือกคำสั่ง  </a:t>
            </a:r>
            <a:br>
              <a:rPr lang="th-TH" sz="3200" dirty="0">
                <a:latin typeface="TH Sarabun New" pitchFamily="34" charset="-34"/>
                <a:cs typeface="TH Sarabun New" pitchFamily="34" charset="-34"/>
              </a:rPr>
            </a:b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Save image as…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43" y="2292844"/>
            <a:ext cx="8009361" cy="3936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8254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0390" y="1133612"/>
            <a:ext cx="96851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คลิกเมาส์เลือกโฟลเดอร์ที่ต้องการเก็บข้อมูลแล้วคลิกเมาส์เลือกปุ่ม 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Open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คลิกเมาส์เลือกปุ่ม 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Save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ภาพที่เลือกจะบันทึกไว้ในโฟลเดอร์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7" y="2728871"/>
            <a:ext cx="10990186" cy="3546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2705" y="1798503"/>
            <a:ext cx="1508619" cy="646331"/>
            <a:chOff x="471275" y="1907363"/>
            <a:chExt cx="1508619" cy="646331"/>
          </a:xfrm>
        </p:grpSpPr>
        <p:sp>
          <p:nvSpPr>
            <p:cNvPr id="34" name="Rounded Rectangle 33"/>
            <p:cNvSpPr/>
            <p:nvPr/>
          </p:nvSpPr>
          <p:spPr>
            <a:xfrm>
              <a:off x="471275" y="1964069"/>
              <a:ext cx="1508619" cy="520931"/>
            </a:xfrm>
            <a:prstGeom prst="roundRect">
              <a:avLst/>
            </a:prstGeom>
            <a:solidFill>
              <a:srgbClr val="A9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6569" y="1907363"/>
              <a:ext cx="991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ปฏิบัติ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47685" y="166562"/>
            <a:ext cx="6520377" cy="798065"/>
            <a:chOff x="847685" y="166562"/>
            <a:chExt cx="6520377" cy="798065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3693" y="194467"/>
              <a:ext cx="1149674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456" y="189337"/>
              <a:ext cx="2520242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ฉลาดค้นบนอินเทอร์เน็ต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66562"/>
              <a:ext cx="707989" cy="798065"/>
              <a:chOff x="2441180" y="166562"/>
              <a:chExt cx="707989" cy="79806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43247" y="166562"/>
                <a:ext cx="519694" cy="684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  <a:r>
                  <a: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.2</a:t>
                </a:r>
                <a:endPara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107329"/>
              </p:ext>
            </p:extLst>
          </p:nvPr>
        </p:nvGraphicFramePr>
        <p:xfrm>
          <a:off x="1915277" y="2683780"/>
          <a:ext cx="8337432" cy="4095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7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87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9452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คำค้น</a:t>
                      </a:r>
                      <a:endParaRPr lang="en-US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solidFill>
                      <a:srgbClr val="A9E1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ข้อมูล</a:t>
                      </a:r>
                      <a:endParaRPr lang="en-US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solidFill>
                      <a:srgbClr val="A9E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h-TH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งานวันเด็ก</a:t>
                      </a:r>
                      <a:endParaRPr lang="en-US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rgbClr val="D5EBD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กิจกรรมวันเด็กประจำปีต่าง</a:t>
                      </a:r>
                      <a:r>
                        <a:rPr lang="th-TH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 ๆ</a:t>
                      </a:r>
                      <a:endParaRPr lang="th-TH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รวมสถานที่จัดงานวันเด็ก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ภาพบรรยากาศงานวันเด็ก</a:t>
                      </a:r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rgbClr val="D5E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28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h-TH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วันเด็ก</a:t>
                      </a:r>
                      <a:endParaRPr lang="en-US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rgbClr val="D5EBD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คำขวัญวันเด็ก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ประวัติวันเด็กแห่งชาติ</a:t>
                      </a:r>
                      <a:endParaRPr lang="en-US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rgbClr val="D5E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3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h-TH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วันเด็กแห่งชาติ</a:t>
                      </a:r>
                      <a:endParaRPr lang="en-US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rgbClr val="D5EBD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ประวัติความเป็นมาของวันเด็กแห่งชาติ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ความหมายของเด็ก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กิจกรรมต่าง</a:t>
                      </a:r>
                      <a:r>
                        <a:rPr lang="th-TH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 ๆ ที่ควรปฏิบัติในวันเด็ก</a:t>
                      </a:r>
                      <a:endParaRPr lang="th-TH" sz="18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solidFill>
                      <a:srgbClr val="D5E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9065" y="1024705"/>
            <a:ext cx="5674917" cy="646331"/>
            <a:chOff x="459065" y="1024705"/>
            <a:chExt cx="5674917" cy="646331"/>
          </a:xfrm>
        </p:grpSpPr>
        <p:grpSp>
          <p:nvGrpSpPr>
            <p:cNvPr id="4" name="Group 3"/>
            <p:cNvGrpSpPr/>
            <p:nvPr/>
          </p:nvGrpSpPr>
          <p:grpSpPr>
            <a:xfrm>
              <a:off x="459065" y="1034907"/>
              <a:ext cx="1532260" cy="600164"/>
              <a:chOff x="847685" y="932037"/>
              <a:chExt cx="1532260" cy="600164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47685" y="1008014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73416" y="932037"/>
                <a:ext cx="1267254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017115" y="1024705"/>
              <a:ext cx="4116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ประยุกต์ใช้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การค้นหาข้อมูลกับเรื่องราวที่สนใจได้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02562" y="1040739"/>
            <a:ext cx="5583928" cy="1015663"/>
            <a:chOff x="6202562" y="1040739"/>
            <a:chExt cx="5583928" cy="1015663"/>
          </a:xfrm>
        </p:grpSpPr>
        <p:grpSp>
          <p:nvGrpSpPr>
            <p:cNvPr id="7" name="Group 6"/>
            <p:cNvGrpSpPr/>
            <p:nvPr/>
          </p:nvGrpSpPr>
          <p:grpSpPr>
            <a:xfrm>
              <a:off x="6202562" y="1040739"/>
              <a:ext cx="1532260" cy="533676"/>
              <a:chOff x="6202562" y="1040739"/>
              <a:chExt cx="1532260" cy="53367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202562" y="1040739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342029" y="1112750"/>
                <a:ext cx="12073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879651" y="1040739"/>
              <a:ext cx="390683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คอมพิวเตอร์		     1   </a:t>
              </a: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เครื่อง</a:t>
              </a:r>
              <a:endParaRPr lang="en-US" sz="2000" dirty="0">
                <a:latin typeface="TH Sarabun New" pitchFamily="34" charset="-34"/>
                <a:cs typeface="TH Sarabun New" pitchFamily="34" charset="-34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สมุดสำหรับจดบันทึก</a:t>
              </a:r>
              <a:r>
                <a:rPr lang="en-US" sz="20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หรือแบบฝึกหัด  </a:t>
              </a:r>
              <a:r>
                <a:rPr lang="en-US" sz="20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en-US" sz="2000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1   เล่ม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ปากกา			</a:t>
              </a:r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     1   </a:t>
              </a: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ด้าม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7115" y="1928985"/>
            <a:ext cx="7770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ค้นหาข้อมูลและภาพที่เกี่ยวกับงานวันเด็กบนอินเทอร์เน็ต โดยใช้คำค้นหลาย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ๆ คำ แล้วเปรียบเทียบข้อมูลที่ได้</a:t>
            </a:r>
          </a:p>
        </p:txBody>
      </p:sp>
    </p:spTree>
    <p:extLst>
      <p:ext uri="{BB962C8B-B14F-4D97-AF65-F5344CB8AC3E}">
        <p14:creationId xmlns:p14="http://schemas.microsoft.com/office/powerpoint/2010/main" val="393918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8350" y="331760"/>
            <a:ext cx="6561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ค้นหาชื่อนักวิทยาศาสตร์และผลงานที่นักเรียนรู้จักมา 4 คน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จากนั้นนำ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ชื่อนักวิทยาศาสตร์มาเขียนเรียงลำดับตามช่วงเวลาของแต่ละคน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7" name="Rectangle 6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1500140" y="4027840"/>
            <a:ext cx="7899279" cy="2472981"/>
          </a:xfrm>
          <a:prstGeom prst="roundRect">
            <a:avLst>
              <a:gd name="adj" fmla="val 1189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9644" y="4115344"/>
            <a:ext cx="76097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การค้นหาข้อมูลบนอินเทอร์เน็ตเพื่อทำกิจกรรมข้อ 1 และข้อ 2 นักเรียนใช้คำค้นคำใดบ้าง</a:t>
            </a:r>
          </a:p>
          <a:p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จากการทำกิจกรรม ข้อมูลที่นักเรียนค้นหามีอยู่หลายแหล่งข้อมูลใช่หรือไม่</a:t>
            </a:r>
          </a:p>
          <a:p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ข้อมูลจากการสืบค้นซึ่งมีมากกว่า 1 แหล่งข้อมูล นักเรียนมีวิธีการเลือกแหล่งข้อมูลอย่างไร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117036" y="3960089"/>
            <a:ext cx="672608" cy="791213"/>
            <a:chOff x="582780" y="4135995"/>
            <a:chExt cx="672608" cy="791213"/>
          </a:xfrm>
        </p:grpSpPr>
        <p:sp>
          <p:nvSpPr>
            <p:cNvPr id="12" name="Oval 11"/>
            <p:cNvSpPr/>
            <p:nvPr/>
          </p:nvSpPr>
          <p:spPr>
            <a:xfrm>
              <a:off x="582780" y="4135995"/>
              <a:ext cx="672608" cy="6726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9834" y="4157767"/>
              <a:ext cx="274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sz="4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34969" y="5696073"/>
            <a:ext cx="5825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เลือกจากเว็บไซต์ของหน่วยงานราชการเพราะมีความน่าเชื่อถือ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0904" y="4916427"/>
            <a:ext cx="848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ใช่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10018" y="4199638"/>
            <a:ext cx="6288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งานวันเด็ก วันเด็กแห่งชาติ นักวิทยาศาสตร์ และนักวิทยาศาสตร์โลก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875334" y="1023634"/>
            <a:ext cx="8180068" cy="2822655"/>
            <a:chOff x="2005966" y="1676794"/>
            <a:chExt cx="8180068" cy="28226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5966" y="1676794"/>
              <a:ext cx="8180068" cy="2822655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133654" y="2744684"/>
              <a:ext cx="7779753" cy="1674760"/>
              <a:chOff x="2133654" y="2744684"/>
              <a:chExt cx="7779753" cy="167476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133654" y="2744684"/>
                <a:ext cx="176490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Galileo</a:t>
                </a:r>
              </a:p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Galilei</a:t>
                </a:r>
              </a:p>
              <a:p>
                <a:pPr algn="ctr"/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ค.ศ. 1564 - 1642</a:t>
                </a:r>
              </a:p>
              <a:p>
                <a:pPr algn="ctr"/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ประดิษฐ์</a:t>
                </a:r>
                <a:b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กล้องโทรทรรศน์ดูดาว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20312" y="2940632"/>
                <a:ext cx="146691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Sir Isaac</a:t>
                </a:r>
              </a:p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Newton</a:t>
                </a:r>
              </a:p>
              <a:p>
                <a:pPr algn="ctr"/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ค.ศ. 1643 - 1727</a:t>
                </a:r>
              </a:p>
              <a:p>
                <a:pPr algn="ctr"/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ตั้งกฎแรงโน้มถ่วง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252186" y="2940632"/>
                <a:ext cx="171939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Thomas</a:t>
                </a:r>
              </a:p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Alva Edison</a:t>
                </a:r>
              </a:p>
              <a:p>
                <a:pPr algn="ctr"/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ค.ศ. 1847 - 1931</a:t>
                </a:r>
              </a:p>
              <a:p>
                <a:pPr algn="ctr"/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ประดิษฐ์หลอดไฟฟ้า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446496" y="2788228"/>
                <a:ext cx="146691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Albert</a:t>
                </a:r>
              </a:p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Einstein</a:t>
                </a:r>
              </a:p>
              <a:p>
                <a:pPr algn="ctr"/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ค.ศ. 1879 - 1955</a:t>
                </a:r>
              </a:p>
              <a:p>
                <a:pPr algn="ctr"/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ตั้งทฤษฎี</a:t>
                </a:r>
                <a:b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000" b="1" dirty="0">
                    <a:solidFill>
                      <a:srgbClr val="0000FF"/>
                    </a:solidFill>
                    <a:latin typeface="TH Sarabun New" pitchFamily="34" charset="-34"/>
                    <a:cs typeface="TH Sarabun New" pitchFamily="34" charset="-34"/>
                  </a:rPr>
                  <a:t>สัมพัทธภาพ</a:t>
                </a:r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89258" y="252987"/>
            <a:ext cx="1532260" cy="646331"/>
            <a:chOff x="847685" y="287199"/>
            <a:chExt cx="1532260" cy="646331"/>
          </a:xfrm>
        </p:grpSpPr>
        <p:sp>
          <p:nvSpPr>
            <p:cNvPr id="4" name="Rounded Rectangle 3"/>
            <p:cNvSpPr/>
            <p:nvPr/>
          </p:nvSpPr>
          <p:spPr>
            <a:xfrm>
              <a:off x="847685" y="330743"/>
              <a:ext cx="1532260" cy="520931"/>
            </a:xfrm>
            <a:prstGeom prst="roundRect">
              <a:avLst/>
            </a:prstGeom>
            <a:solidFill>
              <a:srgbClr val="A9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08261" y="287199"/>
              <a:ext cx="10253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ปฏิบัติ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190" y="4977866"/>
            <a:ext cx="672608" cy="791213"/>
            <a:chOff x="582780" y="4135995"/>
            <a:chExt cx="672608" cy="791213"/>
          </a:xfrm>
        </p:grpSpPr>
        <p:sp>
          <p:nvSpPr>
            <p:cNvPr id="31" name="Oval 30"/>
            <p:cNvSpPr/>
            <p:nvPr/>
          </p:nvSpPr>
          <p:spPr>
            <a:xfrm>
              <a:off x="582780" y="4135995"/>
              <a:ext cx="672608" cy="6726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9834" y="4157767"/>
              <a:ext cx="274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sz="4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09914" y="5828213"/>
            <a:ext cx="672608" cy="791213"/>
            <a:chOff x="582780" y="4135995"/>
            <a:chExt cx="672608" cy="791213"/>
          </a:xfrm>
        </p:grpSpPr>
        <p:sp>
          <p:nvSpPr>
            <p:cNvPr id="34" name="Oval 33"/>
            <p:cNvSpPr/>
            <p:nvPr/>
          </p:nvSpPr>
          <p:spPr>
            <a:xfrm>
              <a:off x="582780" y="4135995"/>
              <a:ext cx="672608" cy="6726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9834" y="4157767"/>
              <a:ext cx="274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sz="4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7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1683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19317" y="1136532"/>
            <a:ext cx="11044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จะ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เห็นว่าเว็บไซต์ค้นหาข้อมูลจะแสดงข้อมูล หรือเว็บไซต์ที่เกี่ยวข้องมากมาย หากเราสนใจสามารถคลิกดูได้ทันที และข้อมูลต่าง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ๆ เหล่านั้นเป็นไปได้ที่ข้อมูลเรื่องเดียวกันอาจมี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เนื้อหา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แตกต่างกัน ซึ่งการนำข้อมูลมา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ใช้ จะต้อง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พิจารณาถึงผู้ที่สร้างเว็บไซต์ หรือนำเสนอข้อมูลนั้นด้วย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57" y="2863022"/>
            <a:ext cx="4964039" cy="32446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317" y="3000182"/>
            <a:ext cx="66843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ประเมินความน่าเชื่อถือของข้อมูลที่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ได้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อาจ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ประเมินจากประเภทของเว็บไซต์ หากเป็นของหน่วยงานราชการ สำนักข่าว หรือองค์กรต่าง ๆ ความน่าเชื่อถืออาจจะมากกว่า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เว็บไซต์ที่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สร้างโดยบุคคลทั่วไป นอกจากนี้เมื่อเวลาผ่านไปข้อมูลต่าง ๆ อาจจะต้องปรับให้ทันสมัย ดังนั้น เราควรพิจารณา</a:t>
            </a:r>
            <a:br>
              <a:rPr lang="th-TH" sz="28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ถึงวันที่เผยแพร่ข้อมูลนั้นด้วย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72278" y="1553230"/>
            <a:ext cx="11498638" cy="5006233"/>
          </a:xfrm>
          <a:prstGeom prst="roundRect">
            <a:avLst>
              <a:gd name="adj" fmla="val 9498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5363" y="1400830"/>
            <a:ext cx="11601275" cy="5006233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38100">
            <a:solidFill>
              <a:srgbClr val="F6AC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" y="6263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8254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42294" y="1412260"/>
            <a:ext cx="107074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ตัวอย่าง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หากนักเรียนต้องการค้นหาข้อมูลเกี่ยวกับกรุงเทพมหานคร โดยใช้คำค้นว่า “กรุงเทพมหานคร”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จะ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พบข้อมูลต่าง ๆ มากมาย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แต่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ข้อมูลที่น่าเชื่อถือได้มากที่สุด คือ เว็บไซต์ของหน่วยงานราชการของกรุงเทพมหานครโดยตรง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98598" y="2361543"/>
            <a:ext cx="6189264" cy="4045520"/>
            <a:chOff x="3698598" y="2361543"/>
            <a:chExt cx="6189264" cy="40455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98598" y="2361543"/>
              <a:ext cx="6189264" cy="4045520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4152122" y="3434305"/>
              <a:ext cx="3887755" cy="93928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2826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91537" y="1129006"/>
            <a:ext cx="1028506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ข้อมูล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ต่าง ๆ บนอินเทอร์เน็ตนั้นบางเว็บไซต์เขียนเป็นภาษาวิชาการ บางเว็บไซต์เขียนเป็นภาษาพูด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รวมทั้ง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ภาพ เสียง และภาพเคลื่อนไหว หากนำมาใช้อาจต้อง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ปรับ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ให้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เหมาะสมกับการนำเสนอ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เช่น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การนำข้อมูลและภาพมาทำเป็นรายงาน จะต้องนำข้อมูลทั้งหมดมาเรียบเรียงให้เป็นภาษาสำหรับผู้อ่านรายงานนั้นด้วย และต้องอ้างอิงแหล่งที่มา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แหล่งที่เก็บข้อมูลนั้นด้วย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00112" y="4605724"/>
            <a:ext cx="5003217" cy="1917641"/>
            <a:chOff x="3204178" y="4947846"/>
            <a:chExt cx="5003217" cy="1917641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3204178" y="5006956"/>
              <a:ext cx="3183936" cy="963889"/>
            </a:xfrm>
            <a:prstGeom prst="wedgeRoundRectCallout">
              <a:avLst>
                <a:gd name="adj1" fmla="val 72492"/>
                <a:gd name="adj2" fmla="val -2788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75247" y="4947846"/>
              <a:ext cx="25727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การอ้างอิงถึงแหล่งที่มาของ</a:t>
              </a:r>
              <a:r>
                <a:rPr lang="th-TH" sz="2000" b="1" dirty="0" smtClean="0">
                  <a:latin typeface="TH Sarabun New" pitchFamily="34" charset="-34"/>
                  <a:cs typeface="TH Sarabun New" pitchFamily="34" charset="-34"/>
                </a:rPr>
                <a:t>ข้อมูล</a:t>
              </a:r>
              <a:br>
                <a:rPr lang="th-TH" sz="20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b="1" dirty="0" smtClean="0">
                  <a:latin typeface="TH Sarabun New" pitchFamily="34" charset="-34"/>
                  <a:cs typeface="TH Sarabun New" pitchFamily="34" charset="-34"/>
                </a:rPr>
                <a:t>มี</a:t>
              </a:r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ประโยชน์อย่างไร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694985" y="5029816"/>
              <a:ext cx="1512410" cy="1835671"/>
              <a:chOff x="6501971" y="5347254"/>
              <a:chExt cx="1512410" cy="183567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01971" y="5347254"/>
                <a:ext cx="1512410" cy="1402234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871862" y="6813593"/>
                <a:ext cx="1119659" cy="3693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5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72278" y="1553230"/>
            <a:ext cx="11498638" cy="5006233"/>
          </a:xfrm>
          <a:prstGeom prst="roundRect">
            <a:avLst>
              <a:gd name="adj" fmla="val 9498"/>
            </a:avLst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5363" y="1400830"/>
            <a:ext cx="11601275" cy="5006233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38100">
            <a:solidFill>
              <a:srgbClr val="F6AC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BC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59682"/>
            <a:ext cx="3485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  <a:endParaRPr lang="en-US" sz="60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FAB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33734" y="1286530"/>
            <a:ext cx="10707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 นักเรียนนำข้อมูลหรือข่าวสารมาจากเว็บไซต์ของ อพวช. นักเรียนจะต้องระบุด้วยว่า ข้อมูลจาก </a:t>
            </a:r>
            <a:r>
              <a:rPr lang="en-US" sz="2400" b="1" dirty="0">
                <a:latin typeface="TH Sarabun New" pitchFamily="34" charset="-34"/>
                <a:cs typeface="TH Sarabun New" pitchFamily="34" charset="-34"/>
              </a:rPr>
              <a:t>www.nsm.or.th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ซึ่งเป็นเว็บไซต์ขององค์การพิพิธภัณฑ์วิทยาศาสตร์แห่งชาติ เมื่อวันที่... เดือน... พ.ศ. ...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44110" r="7695" b="25114"/>
          <a:stretch/>
        </p:blipFill>
        <p:spPr>
          <a:xfrm>
            <a:off x="1965745" y="2329949"/>
            <a:ext cx="8009051" cy="40771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847685" y="2093508"/>
            <a:ext cx="1186388" cy="520931"/>
          </a:xfrm>
          <a:prstGeom prst="roundRect">
            <a:avLst/>
          </a:prstGeom>
          <a:solidFill>
            <a:srgbClr val="A9E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8262" y="2112023"/>
            <a:ext cx="42680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วิธีปฏิบัติ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นักเรียนค้นหาข้อมูลบนอินเทอร์เน็ตเกี่ยวกับ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จังหวัดของ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ตนเอง 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นำข้อมูลในประเด็นที่นักเรียนสนใจ 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มา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เรียบเรียง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ข้อความ</a:t>
            </a:r>
            <a:br>
              <a:rPr lang="th-TH" sz="2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ระมาณ 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10 บรรทัด นำ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ภาพมา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ติดหรือวาดภาพประกอบ 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อ้างอิง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แหล่งที่มาของ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ข้อมูลที่นักเรียนศึกษา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02562" y="1152704"/>
            <a:ext cx="1532260" cy="5209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47685" y="1119979"/>
            <a:ext cx="1532260" cy="520931"/>
          </a:xfrm>
          <a:prstGeom prst="roundRect">
            <a:avLst/>
          </a:prstGeom>
          <a:solidFill>
            <a:srgbClr val="FEE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7685" y="155132"/>
            <a:ext cx="6520377" cy="809495"/>
            <a:chOff x="847685" y="155132"/>
            <a:chExt cx="6520377" cy="809495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3693" y="183037"/>
              <a:ext cx="1149674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456" y="177907"/>
              <a:ext cx="1467068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ใครน่าเชื่อถือ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55132"/>
              <a:ext cx="707989" cy="809495"/>
              <a:chOff x="2441180" y="155132"/>
              <a:chExt cx="707989" cy="80949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43247" y="155132"/>
                <a:ext cx="519694" cy="684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  <a:r>
                  <a: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47685" y="1124012"/>
            <a:ext cx="4318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วัตถุประสงค์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เลือกค้นหาข้อมูลจากแหล่งข้อมูลที่น่าเชื่อถือได้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394895" y="1119979"/>
            <a:ext cx="45496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วัสดุอุปกรณ์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คอมพิวเตอร์		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	1   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เครื่อง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สมุดสำหรับจดบันทึก หรือแบบฝึกหัด   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 	1   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เล่ม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ปากกา			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	1   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ด้าม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6887" y="4489864"/>
            <a:ext cx="5979140" cy="2083584"/>
            <a:chOff x="306887" y="4489864"/>
            <a:chExt cx="5979140" cy="1602326"/>
          </a:xfrm>
        </p:grpSpPr>
        <p:sp>
          <p:nvSpPr>
            <p:cNvPr id="28" name="Rounded Rectangle 27"/>
            <p:cNvSpPr/>
            <p:nvPr/>
          </p:nvSpPr>
          <p:spPr>
            <a:xfrm>
              <a:off x="752148" y="4646858"/>
              <a:ext cx="5509577" cy="1445332"/>
            </a:xfrm>
            <a:prstGeom prst="roundRect">
              <a:avLst>
                <a:gd name="adj" fmla="val 1772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29460" y="4489864"/>
              <a:ext cx="5256567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200" b="1" dirty="0">
                  <a:latin typeface="TH Sarabun New" pitchFamily="34" charset="-34"/>
                  <a:cs typeface="TH Sarabun New" pitchFamily="34" charset="-34"/>
                </a:rPr>
                <a:t>นักเรียนเลือกข้อมูลจากเว็บไซต์ของหน่วยงานใด ด้วยเหตุผลใดบ้าง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6887" y="4512119"/>
              <a:ext cx="766497" cy="770805"/>
              <a:chOff x="1223530" y="5378095"/>
              <a:chExt cx="766497" cy="770805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223530" y="5378095"/>
                <a:ext cx="766497" cy="577097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440191" y="5379459"/>
                <a:ext cx="31886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4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1029460" y="5182391"/>
            <a:ext cx="40479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ตัวอย่างคำตอบ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ค้นหาจากเว็บไซต์ </a:t>
            </a:r>
            <a:r>
              <a:rPr lang="en-US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http</a:t>
            </a:r>
            <a:r>
              <a:rPr lang="en-US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://www.nakhonphanom.go.th 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เพราะเป็นเว็บไซต์ของจังหวัดนครพนมโดยตรง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728" y="2913579"/>
            <a:ext cx="5506676" cy="36598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6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1" y="0"/>
            <a:ext cx="4893123" cy="1864046"/>
          </a:xfrm>
          <a:custGeom>
            <a:avLst/>
            <a:gdLst>
              <a:gd name="connsiteX0" fmla="*/ 0 w 4893123"/>
              <a:gd name="connsiteY0" fmla="*/ 0 h 1864046"/>
              <a:gd name="connsiteX1" fmla="*/ 4893123 w 4893123"/>
              <a:gd name="connsiteY1" fmla="*/ 0 h 1864046"/>
              <a:gd name="connsiteX2" fmla="*/ 4859948 w 4893123"/>
              <a:gd name="connsiteY2" fmla="*/ 104859 h 1864046"/>
              <a:gd name="connsiteX3" fmla="*/ 1917791 w 4893123"/>
              <a:gd name="connsiteY3" fmla="*/ 1864046 h 1864046"/>
              <a:gd name="connsiteX4" fmla="*/ 195366 w 4893123"/>
              <a:gd name="connsiteY4" fmla="*/ 1436451 h 1864046"/>
              <a:gd name="connsiteX5" fmla="*/ 0 w 4893123"/>
              <a:gd name="connsiteY5" fmla="*/ 1317719 h 186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3123" h="1864046">
                <a:moveTo>
                  <a:pt x="0" y="0"/>
                </a:moveTo>
                <a:lnTo>
                  <a:pt x="4893123" y="0"/>
                </a:lnTo>
                <a:lnTo>
                  <a:pt x="4859948" y="104859"/>
                </a:lnTo>
                <a:cubicBezTo>
                  <a:pt x="4469902" y="1124043"/>
                  <a:pt x="3300179" y="1864046"/>
                  <a:pt x="1917791" y="1864046"/>
                </a:cubicBezTo>
                <a:cubicBezTo>
                  <a:pt x="1279766" y="1864046"/>
                  <a:pt x="687042" y="1706412"/>
                  <a:pt x="195366" y="1436451"/>
                </a:cubicBezTo>
                <a:lnTo>
                  <a:pt x="0" y="13177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967" y="1458321"/>
            <a:ext cx="5187013" cy="50696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963" y="48486"/>
            <a:ext cx="36615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  <a:t>บริการบน</a:t>
            </a:r>
          </a:p>
          <a:p>
            <a:r>
              <a:rPr lang="th-TH" sz="6600" b="1" dirty="0">
                <a:solidFill>
                  <a:srgbClr val="EB609A"/>
                </a:solidFill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  <a:t>อินเทอร์เน็ต</a:t>
            </a:r>
            <a:endParaRPr lang="en-US" sz="4800" b="1" dirty="0">
              <a:solidFill>
                <a:srgbClr val="EB609A"/>
              </a:solidFill>
              <a:latin typeface="TH Sarabun New" pitchFamily="34" charset="-34"/>
              <a:ea typeface="Times New Roman" panose="02020603050405020304" pitchFamily="18" charset="0"/>
              <a:cs typeface="TH Sarabun New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4842775"/>
            <a:ext cx="8229600" cy="1108513"/>
            <a:chOff x="0" y="4842775"/>
            <a:chExt cx="8229600" cy="110851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4842775"/>
              <a:ext cx="3226505" cy="1084169"/>
              <a:chOff x="0" y="4842775"/>
              <a:chExt cx="3226505" cy="1084169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0" y="4842775"/>
                <a:ext cx="3213510" cy="912931"/>
                <a:chOff x="1" y="4819128"/>
                <a:chExt cx="6264496" cy="957943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1" y="4819128"/>
                  <a:ext cx="3511375" cy="957943"/>
                </a:xfrm>
                <a:prstGeom prst="rect">
                  <a:avLst/>
                </a:prstGeom>
                <a:solidFill>
                  <a:srgbClr val="42A9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2935816" y="4819128"/>
                  <a:ext cx="3328681" cy="957943"/>
                </a:xfrm>
                <a:prstGeom prst="roundRect">
                  <a:avLst>
                    <a:gd name="adj" fmla="val 37879"/>
                  </a:avLst>
                </a:prstGeom>
                <a:solidFill>
                  <a:srgbClr val="42A9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297864" y="4849726"/>
                <a:ext cx="292864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solidFill>
                      <a:schemeClr val="bg1"/>
                    </a:solidFill>
                    <a:latin typeface="TH Sarabun New" pitchFamily="34" charset="-34"/>
                    <a:ea typeface="Times New Roman" panose="02020603050405020304" pitchFamily="18" charset="0"/>
                    <a:cs typeface="TH Sarabun New" pitchFamily="34" charset="-34"/>
                  </a:rPr>
                  <a:t>เครือข่ายสังคมออนไลน์</a:t>
                </a:r>
              </a:p>
              <a:p>
                <a:r>
                  <a:rPr lang="en-US" sz="3600" b="1" dirty="0">
                    <a:solidFill>
                      <a:schemeClr val="bg1"/>
                    </a:solidFill>
                    <a:latin typeface="TH Sarabun New" pitchFamily="34" charset="-34"/>
                    <a:ea typeface="Times New Roman" panose="02020603050405020304" pitchFamily="18" charset="0"/>
                    <a:cs typeface="TH Sarabun New" pitchFamily="34" charset="-34"/>
                  </a:rPr>
                  <a:t>social network</a:t>
                </a:r>
              </a:p>
            </p:txBody>
          </p:sp>
        </p:grpSp>
        <p:cxnSp>
          <p:nvCxnSpPr>
            <p:cNvPr id="39" name="Elbow Connector 38"/>
            <p:cNvCxnSpPr/>
            <p:nvPr/>
          </p:nvCxnSpPr>
          <p:spPr>
            <a:xfrm>
              <a:off x="3375764" y="5308246"/>
              <a:ext cx="4853836" cy="643042"/>
            </a:xfrm>
            <a:prstGeom prst="bentConnector3">
              <a:avLst>
                <a:gd name="adj1" fmla="val 23419"/>
              </a:avLst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0" y="3785328"/>
            <a:ext cx="4615841" cy="938719"/>
            <a:chOff x="0" y="3785328"/>
            <a:chExt cx="4615841" cy="938719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3785328"/>
              <a:ext cx="3213509" cy="938719"/>
              <a:chOff x="0" y="3785328"/>
              <a:chExt cx="3213509" cy="93871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0" y="3988825"/>
                <a:ext cx="3213509" cy="658368"/>
                <a:chOff x="1" y="3574695"/>
                <a:chExt cx="3814909" cy="957943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1" y="3574695"/>
                  <a:ext cx="1151120" cy="957943"/>
                </a:xfrm>
                <a:prstGeom prst="rect">
                  <a:avLst/>
                </a:prstGeom>
                <a:solidFill>
                  <a:srgbClr val="405E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486229" y="3574695"/>
                  <a:ext cx="3328681" cy="957943"/>
                </a:xfrm>
                <a:prstGeom prst="roundRect">
                  <a:avLst>
                    <a:gd name="adj" fmla="val 37879"/>
                  </a:avLst>
                </a:prstGeom>
                <a:solidFill>
                  <a:srgbClr val="405E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97864" y="3785328"/>
                <a:ext cx="2372977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bg1"/>
                    </a:solidFill>
                    <a:latin typeface="TH Sarabun New" pitchFamily="34" charset="-34"/>
                    <a:ea typeface="Times New Roman" panose="02020603050405020304" pitchFamily="18" charset="0"/>
                    <a:cs typeface="TH Sarabun New" pitchFamily="34" charset="-34"/>
                  </a:rPr>
                  <a:t>อีเมล </a:t>
                </a:r>
                <a:r>
                  <a:rPr lang="en-US" sz="4000" b="1" dirty="0">
                    <a:solidFill>
                      <a:schemeClr val="bg1"/>
                    </a:solidFill>
                    <a:latin typeface="TH Sarabun New" pitchFamily="34" charset="-34"/>
                    <a:ea typeface="Times New Roman" panose="02020603050405020304" pitchFamily="18" charset="0"/>
                    <a:cs typeface="TH Sarabun New" pitchFamily="34" charset="-34"/>
                  </a:rPr>
                  <a:t>e-mail</a:t>
                </a:r>
                <a:endParaRPr lang="en-US" sz="4400" b="1" dirty="0">
                  <a:solidFill>
                    <a:schemeClr val="bg1"/>
                  </a:solidFill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endParaRPr>
              </a:p>
            </p:txBody>
          </p:sp>
        </p:grpSp>
        <p:cxnSp>
          <p:nvCxnSpPr>
            <p:cNvPr id="48" name="Elbow Connector 47"/>
            <p:cNvCxnSpPr/>
            <p:nvPr/>
          </p:nvCxnSpPr>
          <p:spPr>
            <a:xfrm flipV="1">
              <a:off x="3375764" y="3905074"/>
              <a:ext cx="1240077" cy="398466"/>
            </a:xfrm>
            <a:prstGeom prst="bentConnector3">
              <a:avLst>
                <a:gd name="adj1" fmla="val 27778"/>
              </a:avLst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05" y="3242607"/>
            <a:ext cx="484632" cy="48463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10" y="2043833"/>
            <a:ext cx="484632" cy="48463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71" y="719585"/>
            <a:ext cx="481282" cy="48128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9188072" y="1040603"/>
            <a:ext cx="3050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  <a:t>กูเกิล บริการค้นหาข้อมูล</a:t>
            </a:r>
            <a:endParaRPr lang="en-US" b="1" dirty="0">
              <a:latin typeface="TH Sarabun New" pitchFamily="34" charset="-34"/>
              <a:ea typeface="Times New Roman" panose="02020603050405020304" pitchFamily="18" charset="0"/>
              <a:cs typeface="TH Sarabun New" pitchFamily="34" charset="-3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188072" y="2299262"/>
            <a:ext cx="209787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  <a:t>ยูทูบ บริการดูวิดีโอ</a:t>
            </a:r>
            <a:endParaRPr lang="en-US" b="1" dirty="0">
              <a:latin typeface="TH Sarabun New" pitchFamily="34" charset="-34"/>
              <a:ea typeface="Times New Roman" panose="02020603050405020304" pitchFamily="18" charset="0"/>
              <a:cs typeface="TH Sarabun New" pitchFamily="34" charset="-3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188073" y="3666893"/>
            <a:ext cx="305058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  <a:t>อีเมล บริการส่งจดหมาย</a:t>
            </a:r>
            <a:endParaRPr lang="en-US" b="1" dirty="0">
              <a:latin typeface="TH Sarabun New" pitchFamily="34" charset="-34"/>
              <a:ea typeface="Times New Roman" panose="02020603050405020304" pitchFamily="18" charset="0"/>
              <a:cs typeface="TH Sarabun New" pitchFamily="34" charset="-3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188073" y="5073607"/>
            <a:ext cx="2843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  <a:t>เฟซบุ๊ก บริการพูดคุย แลกเปลี่ยนความคิดเห็น </a:t>
            </a:r>
            <a:r>
              <a:rPr lang="th-TH" sz="2800" b="1" dirty="0" smtClean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  <a:t>โพ</a:t>
            </a:r>
            <a:r>
              <a:rPr lang="th-TH" sz="2800" b="1" dirty="0">
                <a:latin typeface="TH Sarabun New" pitchFamily="34" charset="-34"/>
                <a:ea typeface="Times New Roman" panose="02020603050405020304" pitchFamily="18" charset="0"/>
                <a:cs typeface="TH Sarabun New" pitchFamily="34" charset="-34"/>
              </a:rPr>
              <a:t>สต์ภาพและสร้างกลุ่มเครือข่ายขึ้นมาเฉพาะได้</a:t>
            </a:r>
            <a:endParaRPr lang="en-US" b="1" dirty="0">
              <a:latin typeface="TH Sarabun New" pitchFamily="34" charset="-34"/>
              <a:ea typeface="Times New Roman" panose="02020603050405020304" pitchFamily="18" charset="0"/>
              <a:cs typeface="TH Sarabun New" pitchFamily="34" charset="-34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05" y="4576170"/>
            <a:ext cx="509314" cy="48463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/>
          <a:srcRect l="13591" t="20197" r="19871" b="24248"/>
          <a:stretch/>
        </p:blipFill>
        <p:spPr>
          <a:xfrm>
            <a:off x="4377187" y="1782411"/>
            <a:ext cx="2249228" cy="12024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" y="1977736"/>
            <a:ext cx="4836342" cy="938719"/>
            <a:chOff x="2" y="1977736"/>
            <a:chExt cx="4836342" cy="938719"/>
          </a:xfrm>
        </p:grpSpPr>
        <p:grpSp>
          <p:nvGrpSpPr>
            <p:cNvPr id="2" name="Group 1"/>
            <p:cNvGrpSpPr/>
            <p:nvPr/>
          </p:nvGrpSpPr>
          <p:grpSpPr>
            <a:xfrm>
              <a:off x="2" y="1977736"/>
              <a:ext cx="3213508" cy="938719"/>
              <a:chOff x="2" y="1977736"/>
              <a:chExt cx="3213508" cy="938719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" y="2179527"/>
                <a:ext cx="3213508" cy="662284"/>
                <a:chOff x="1" y="1110342"/>
                <a:chExt cx="3814909" cy="957943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1" y="1110342"/>
                  <a:ext cx="1151120" cy="957943"/>
                </a:xfrm>
                <a:prstGeom prst="rect">
                  <a:avLst/>
                </a:prstGeom>
                <a:solidFill>
                  <a:srgbClr val="518E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486229" y="1110342"/>
                  <a:ext cx="3328681" cy="957943"/>
                </a:xfrm>
                <a:prstGeom prst="roundRect">
                  <a:avLst>
                    <a:gd name="adj" fmla="val 37879"/>
                  </a:avLst>
                </a:prstGeom>
                <a:solidFill>
                  <a:srgbClr val="518E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297864" y="1977736"/>
                <a:ext cx="2915646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bg1"/>
                    </a:solidFill>
                    <a:latin typeface="TH Sarabun New" pitchFamily="34" charset="-34"/>
                    <a:ea typeface="Times New Roman" panose="02020603050405020304" pitchFamily="18" charset="0"/>
                    <a:cs typeface="TH Sarabun New" pitchFamily="34" charset="-34"/>
                  </a:rPr>
                  <a:t>บริการของ </a:t>
                </a:r>
                <a:r>
                  <a:rPr lang="en-US" sz="4000" b="1" dirty="0">
                    <a:solidFill>
                      <a:schemeClr val="bg1"/>
                    </a:solidFill>
                    <a:latin typeface="TH Sarabun New" pitchFamily="34" charset="-34"/>
                    <a:ea typeface="Times New Roman" panose="02020603050405020304" pitchFamily="18" charset="0"/>
                    <a:cs typeface="TH Sarabun New" pitchFamily="34" charset="-34"/>
                  </a:rPr>
                  <a:t>Google</a:t>
                </a:r>
                <a:endParaRPr lang="en-US" sz="3200" b="1" dirty="0">
                  <a:solidFill>
                    <a:schemeClr val="bg1"/>
                  </a:solidFill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endParaRPr>
              </a:p>
            </p:txBody>
          </p:sp>
        </p:grpSp>
        <p:cxnSp>
          <p:nvCxnSpPr>
            <p:cNvPr id="54" name="Elbow Connector 53"/>
            <p:cNvCxnSpPr/>
            <p:nvPr/>
          </p:nvCxnSpPr>
          <p:spPr>
            <a:xfrm flipV="1">
              <a:off x="3375763" y="2167165"/>
              <a:ext cx="1460581" cy="347192"/>
            </a:xfrm>
            <a:prstGeom prst="bentConnector3">
              <a:avLst>
                <a:gd name="adj1" fmla="val 64756"/>
              </a:avLst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947" y="2077929"/>
            <a:ext cx="2076134" cy="134599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2869607"/>
            <a:ext cx="6751529" cy="938719"/>
            <a:chOff x="0" y="2869607"/>
            <a:chExt cx="6751529" cy="938719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2869607"/>
              <a:ext cx="3224396" cy="938719"/>
              <a:chOff x="0" y="2869607"/>
              <a:chExt cx="3224396" cy="938719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0" y="3086134"/>
                <a:ext cx="3213509" cy="658368"/>
                <a:chOff x="1" y="2440027"/>
                <a:chExt cx="3814909" cy="957943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1" y="2440027"/>
                  <a:ext cx="1151120" cy="957943"/>
                </a:xfrm>
                <a:prstGeom prst="rect">
                  <a:avLst/>
                </a:prstGeom>
                <a:solidFill>
                  <a:srgbClr val="F1433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486229" y="2440027"/>
                  <a:ext cx="3328681" cy="957943"/>
                </a:xfrm>
                <a:prstGeom prst="roundRect">
                  <a:avLst>
                    <a:gd name="adj" fmla="val 37879"/>
                  </a:avLst>
                </a:prstGeom>
                <a:solidFill>
                  <a:srgbClr val="F1433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308750" y="2869607"/>
                <a:ext cx="2915646" cy="9387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bg1"/>
                    </a:solidFill>
                    <a:latin typeface="TH Sarabun New" pitchFamily="34" charset="-34"/>
                    <a:ea typeface="Times New Roman" panose="02020603050405020304" pitchFamily="18" charset="0"/>
                    <a:cs typeface="TH Sarabun New" pitchFamily="34" charset="-34"/>
                  </a:rPr>
                  <a:t>ยูทูบ </a:t>
                </a:r>
                <a:r>
                  <a:rPr lang="en-US" sz="4000" b="1" dirty="0">
                    <a:solidFill>
                      <a:schemeClr val="bg1"/>
                    </a:solidFill>
                    <a:latin typeface="TH Sarabun New" pitchFamily="34" charset="-34"/>
                    <a:ea typeface="Times New Roman" panose="02020603050405020304" pitchFamily="18" charset="0"/>
                    <a:cs typeface="TH Sarabun New" pitchFamily="34" charset="-34"/>
                  </a:rPr>
                  <a:t>YouTube</a:t>
                </a:r>
                <a:endParaRPr lang="en-US" sz="4400" b="1" dirty="0">
                  <a:solidFill>
                    <a:schemeClr val="bg1"/>
                  </a:solidFill>
                  <a:latin typeface="TH Sarabun New" pitchFamily="34" charset="-34"/>
                  <a:ea typeface="Times New Roman" panose="02020603050405020304" pitchFamily="18" charset="0"/>
                  <a:cs typeface="TH Sarabun New" pitchFamily="34" charset="-34"/>
                </a:endParaRPr>
              </a:p>
            </p:txBody>
          </p:sp>
        </p:grpSp>
        <p:cxnSp>
          <p:nvCxnSpPr>
            <p:cNvPr id="51" name="Elbow Connector 50"/>
            <p:cNvCxnSpPr/>
            <p:nvPr/>
          </p:nvCxnSpPr>
          <p:spPr>
            <a:xfrm flipV="1">
              <a:off x="3375764" y="3055529"/>
              <a:ext cx="3375765" cy="398466"/>
            </a:xfrm>
            <a:prstGeom prst="bentConnector3">
              <a:avLst>
                <a:gd name="adj1" fmla="val 30334"/>
              </a:avLst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1429" r="5594"/>
          <a:stretch/>
        </p:blipFill>
        <p:spPr>
          <a:xfrm>
            <a:off x="4706113" y="3331494"/>
            <a:ext cx="1820500" cy="11272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8" grpId="0"/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93972"/>
            <a:ext cx="4764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บริการบนอินเทอร์เน็ต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02062" y="1233450"/>
            <a:ext cx="10899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อินเทอร์เน็ต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มีประโยชน์มากมาย  ทำให้การติดต่อสื่อสารสะดวกมากขึ้น สามารถค้นหาข้อมูลได้อย่างรวดเร็ว  การแลกเปลี่ยนความคิดทำได้ง่ายขึ้น นอกจากนี้ยังมีผู้นำอินเทอร์เน็ตมาใช้ในงานด้านการศึกษา  ด้านธุรกิจและเกิดเทคโนโลยีต่าง ๆ ขึ้นอีกมากมาย  เช่น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70347" y="2824517"/>
            <a:ext cx="3876073" cy="3690948"/>
            <a:chOff x="2083927" y="3064547"/>
            <a:chExt cx="3210411" cy="36909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5" t="29589" r="64116" b="41461"/>
            <a:stretch/>
          </p:blipFill>
          <p:spPr>
            <a:xfrm>
              <a:off x="2686833" y="3064547"/>
              <a:ext cx="2019692" cy="299178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083927" y="5986054"/>
              <a:ext cx="32104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การส่งจดหมายทางไปรษณีย์</a:t>
              </a:r>
              <a:endParaRPr lang="en-US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20305" y="2813087"/>
            <a:ext cx="5238147" cy="3679518"/>
            <a:chOff x="5620305" y="3190277"/>
            <a:chExt cx="5238147" cy="36795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7" t="29589" r="8377" b="41461"/>
            <a:stretch/>
          </p:blipFill>
          <p:spPr>
            <a:xfrm>
              <a:off x="6149751" y="3190277"/>
              <a:ext cx="4096010" cy="29917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620305" y="6100354"/>
              <a:ext cx="52381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การติดต่อสื่อสารโดยใช้คอมพิวเตอร์</a:t>
              </a:r>
              <a:endParaRPr lang="en-US" sz="32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82542"/>
            <a:ext cx="4764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บริการบนอินเทอร์เน็ต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90632" y="936270"/>
            <a:ext cx="108992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1. ไปรษณีย์อิเล็กทรอนิกส์ (</a:t>
            </a:r>
            <a:r>
              <a: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Electronic mail)</a:t>
            </a:r>
          </a:p>
          <a:p>
            <a:pPr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	ไปรษณีย์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อิเล็กทรอนิกส์ หรืออีเมล มีผู้ให้บริการฟรี เช่น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Gmail, Hotmail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หรือ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Windows Live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นอกจากนี้ยังมี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อีเมล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ของ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หน่วยงานและองค์กรต่าง ๆ ที่สร้างขึ้นมาอีกด้วย ในการใช้งาน ผู้ใช้จะต้องมีอีเมลของตนเองก่อน เรียกว่า อีเมลแอดเดรส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e-mail address)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ซึ่งเป็นที่อยู่ของผู้ใช้งาน การใช้งานครั้งแรก จะต้องสมัครกับผู้ใช้บริการ แล้วลงชื่อเข้าใช้งาน เช่น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หาก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ใช้บริการของ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Google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หรือใช้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Gmail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จะต้องลงชื่อเข้าใช้ดังภาพ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4201" y="3953765"/>
            <a:ext cx="3462068" cy="2171697"/>
            <a:chOff x="732771" y="4102355"/>
            <a:chExt cx="3462068" cy="2171697"/>
          </a:xfrm>
        </p:grpSpPr>
        <p:sp>
          <p:nvSpPr>
            <p:cNvPr id="16" name="TextBox 15"/>
            <p:cNvSpPr txBox="1"/>
            <p:nvPr/>
          </p:nvSpPr>
          <p:spPr>
            <a:xfrm>
              <a:off x="741784" y="4202564"/>
              <a:ext cx="34530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อีเมลแอดเดรสหรือที่อยู่ของผู้ใช้งานประกอบด้วย ชื่อผู้ใช้งาน  หรือ 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User ID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และรหัสประจำตัวของผู้ใช้งาน หากเราลงชื่อเข้าใช้งานกับผู้ให้บริการที่เราสมัครไว้ เราจะส่งอีเมลได้ทันที</a:t>
              </a:r>
            </a:p>
          </p:txBody>
        </p:sp>
        <p:sp>
          <p:nvSpPr>
            <p:cNvPr id="17" name="Right Triangle 16"/>
            <p:cNvSpPr/>
            <p:nvPr/>
          </p:nvSpPr>
          <p:spPr>
            <a:xfrm>
              <a:off x="732771" y="5860693"/>
              <a:ext cx="413359" cy="413359"/>
            </a:xfrm>
            <a:prstGeom prst="rtTriangle">
              <a:avLst/>
            </a:prstGeom>
            <a:solidFill>
              <a:srgbClr val="655E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Right Triangle 17"/>
            <p:cNvSpPr/>
            <p:nvPr/>
          </p:nvSpPr>
          <p:spPr>
            <a:xfrm rot="5400000" flipV="1">
              <a:off x="3781480" y="4102355"/>
              <a:ext cx="413359" cy="413359"/>
            </a:xfrm>
            <a:prstGeom prst="rtTriangle">
              <a:avLst/>
            </a:prstGeom>
            <a:solidFill>
              <a:srgbClr val="655E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06" y="3663448"/>
            <a:ext cx="7234513" cy="28173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39692"/>
            <a:ext cx="4764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บริการบนอินเทอร์เน็ต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73562" y="1016280"/>
            <a:ext cx="916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2.  ยูทูบ (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YouTube)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บริการสำหรับดูภาพเคลื่อนไหวหรือวิดีโอบนอินเทอร์เน็ตที่ได้รับความนิยมอย่างมาก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56" y="2303621"/>
            <a:ext cx="6309044" cy="4324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16832"/>
            <a:ext cx="4764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บริการบนอินเทอร์เน็ต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9202" y="1127004"/>
            <a:ext cx="11265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3. เครือข่ายสังคมออนไลน์ (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Social network )</a:t>
            </a:r>
          </a:p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เป็นบริการที่สามารถใช้พูดคุย แลกเปลี่ยนความคิดเห็น โพสต์ภาพ และสร้างกลุ่มของเครือข่ายขึ้นมาเฉพาะได้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ใช้งานให้เข้าไปในเว็บไซต์ของเฟซบุ๊ก โดยเปิดเว็บไซต์ 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https://www.facebook.com 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แล้วพิมพ์รายละเอียดต่าง ๆ สำหรับการสมัครเข้าใช้ครั้งแรก จากนั้นเราสามารถเพิ่มเพื่อนหรือบุคคลที่จะติดต่อ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ด้วยเข้า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มาได้อีกมากมาย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1957" y="3103984"/>
            <a:ext cx="4555336" cy="2562464"/>
            <a:chOff x="848637" y="3895676"/>
            <a:chExt cx="4555336" cy="2562464"/>
          </a:xfrm>
        </p:grpSpPr>
        <p:sp>
          <p:nvSpPr>
            <p:cNvPr id="11" name="TextBox 10"/>
            <p:cNvSpPr txBox="1"/>
            <p:nvPr/>
          </p:nvSpPr>
          <p:spPr>
            <a:xfrm>
              <a:off x="1041220" y="3986647"/>
              <a:ext cx="4238501" cy="2362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เครือข่ายสังคมออนไลน์มีเลือกใช้ได้มากมาย  และสามารถใช้ได้ง่าย แต่การใช้งานหรือการพิมพ์ข้อความต่าง ๆ ลงไปนั้นเราต้องเคารพในสิทธิของผู้อื่นด้วย เช่น ไม่สร้างข้อความเท็จแล้วส่งให้ผู้อื่น  ไม่กระทำการใด ๆ ให้ผู้อื่นเดือดร้อนเสียหาย  ไม่นำข้อมูลส่วนตัวของผู้อื่นมาเผยแพร่</a:t>
              </a:r>
            </a:p>
          </p:txBody>
        </p:sp>
        <p:sp>
          <p:nvSpPr>
            <p:cNvPr id="10" name="Right Triangle 9"/>
            <p:cNvSpPr/>
            <p:nvPr/>
          </p:nvSpPr>
          <p:spPr>
            <a:xfrm>
              <a:off x="848637" y="6044781"/>
              <a:ext cx="413359" cy="413359"/>
            </a:xfrm>
            <a:prstGeom prst="rtTriangle">
              <a:avLst/>
            </a:prstGeom>
            <a:solidFill>
              <a:srgbClr val="655E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rot="5400000" flipV="1">
              <a:off x="4990614" y="3895676"/>
              <a:ext cx="413359" cy="413359"/>
            </a:xfrm>
            <a:prstGeom prst="rtTriangle">
              <a:avLst/>
            </a:prstGeom>
            <a:solidFill>
              <a:srgbClr val="655E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7" y="2942886"/>
            <a:ext cx="5307266" cy="3743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16832"/>
            <a:ext cx="4764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บริการบนอินเทอร์เน็ต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16413" y="964808"/>
            <a:ext cx="9104878" cy="5765192"/>
            <a:chOff x="1216413" y="964808"/>
            <a:chExt cx="9104878" cy="576519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234" y="2647876"/>
              <a:ext cx="5909533" cy="40821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16413" y="964808"/>
              <a:ext cx="91048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4.  บริการของ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Google 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มีบริการอื่น ๆ มากมาย  เช่น  อีเมล  แผนที่ ยูทูบ  การแปลภาษา ซึ่ง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ได้รวบรวมสิ่งต่าง ๆ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เหล่านี้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ไว้ให้เรียกใช้งานได้ง่ายขึ้น โดยคลิกดังรูป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7924498" y="3108960"/>
              <a:ext cx="266919" cy="266919"/>
            </a:xfrm>
            <a:prstGeom prst="ellipse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977813" y="3831774"/>
              <a:ext cx="976302" cy="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21" idx="4"/>
            </p:cNvCxnSpPr>
            <p:nvPr/>
          </p:nvCxnSpPr>
          <p:spPr>
            <a:xfrm rot="5400000">
              <a:off x="6929898" y="2423795"/>
              <a:ext cx="175977" cy="2080145"/>
            </a:xfrm>
            <a:prstGeom prst="bentConnector2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>
            <a:xfrm>
              <a:off x="4293100" y="3375879"/>
              <a:ext cx="1822935" cy="63043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65639" y="3407703"/>
              <a:ext cx="1854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เมื่อคลิกเมาส์ตรงนี้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จะมีบริการอื่นแสดงออกมา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82542"/>
            <a:ext cx="4764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บริการบนอินเทอร์เน็ต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72098" y="1052048"/>
            <a:ext cx="8474532" cy="5638613"/>
            <a:chOff x="1172098" y="1052048"/>
            <a:chExt cx="8474532" cy="5638613"/>
          </a:xfrm>
        </p:grpSpPr>
        <p:sp>
          <p:nvSpPr>
            <p:cNvPr id="14" name="TextBox 13"/>
            <p:cNvSpPr txBox="1"/>
            <p:nvPr/>
          </p:nvSpPr>
          <p:spPr>
            <a:xfrm>
              <a:off x="1216413" y="1052048"/>
              <a:ext cx="7607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4.1 บริการ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Maps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  <a:p>
              <a:pPr>
                <a:lnSpc>
                  <a:spcPct val="150000"/>
                </a:lnSpc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คลิกเมาส์เลือก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Maps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แล้วพิมพ์ชื่อสถานที่ จากนั้นแผนที่จะแสดงออกมา ดังภาพ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5371" y="2381137"/>
              <a:ext cx="7101259" cy="4309524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5750893" y="4145187"/>
              <a:ext cx="1515159" cy="39990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90781" y="4064321"/>
              <a:ext cx="1635384" cy="515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แผนที่จะแสดงออกมา</a:t>
              </a:r>
              <a:endParaRPr lang="en-US" sz="2000" dirty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013251" y="3116427"/>
              <a:ext cx="976302" cy="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1172098" y="2910436"/>
              <a:ext cx="1192378" cy="39990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15893" y="2863860"/>
              <a:ext cx="1104791" cy="473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พิมพ์ชื่อสถานที่</a:t>
              </a:r>
              <a:endParaRPr lang="en-US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65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128262"/>
            <a:ext cx="4764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บริการบนอินเทอร์เน็ต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82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009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8278" y="1006053"/>
            <a:ext cx="11962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4.2 บริการแปลภาษา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คลิกเมาส์เลือกแปลภาษา  แล้วเลือกภาษาที่ต้องการแปล  จากนั้นทดลองพิมพ์ข้อความที่ต้องการแปล  จะปรากฏคำแปลออกมา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90" y="2345328"/>
            <a:ext cx="7163161" cy="4306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1415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1" b="66763"/>
          <a:stretch/>
        </p:blipFill>
        <p:spPr>
          <a:xfrm>
            <a:off x="5993377" y="1"/>
            <a:ext cx="6198623" cy="1415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417" y="84109"/>
            <a:ext cx="58400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6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th-TH" sz="4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ข้อปฏิบัติในการใช้อินเทอร์เน็ต</a:t>
            </a:r>
            <a:endParaRPr lang="en-US" sz="48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0" y="1535750"/>
            <a:ext cx="2421844" cy="24730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0" y="4231907"/>
            <a:ext cx="2226370" cy="2095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76" y="3755863"/>
            <a:ext cx="3287131" cy="28121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03" y="1678373"/>
            <a:ext cx="1807167" cy="1925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30" y="4665077"/>
            <a:ext cx="1593699" cy="17929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213" y="3181186"/>
            <a:ext cx="3472732" cy="34861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08" y="1546767"/>
            <a:ext cx="2581813" cy="28602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5" y="1699943"/>
            <a:ext cx="1558673" cy="1700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7" y="5995635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8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47685" y="2469460"/>
            <a:ext cx="9372850" cy="3496913"/>
            <a:chOff x="847685" y="2469460"/>
            <a:chExt cx="9372850" cy="3496913"/>
          </a:xfrm>
        </p:grpSpPr>
        <p:sp>
          <p:nvSpPr>
            <p:cNvPr id="34" name="Rounded Rectangle 33"/>
            <p:cNvSpPr/>
            <p:nvPr/>
          </p:nvSpPr>
          <p:spPr>
            <a:xfrm>
              <a:off x="847685" y="2469460"/>
              <a:ext cx="1532260" cy="520931"/>
            </a:xfrm>
            <a:prstGeom prst="roundRect">
              <a:avLst/>
            </a:prstGeom>
            <a:solidFill>
              <a:srgbClr val="A9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5037" y="2550053"/>
              <a:ext cx="921549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วิธี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ปฏิบัติ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นักเรียนเลือกใช้บริการบนอินเทอร์เน็ต  1  บริการ  ได้แก่ 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e-mail, YouTube, facebook, Google </a:t>
              </a:r>
              <a:r>
                <a:rPr lang="en-US" sz="2400" dirty="0" smtClean="0">
                  <a:latin typeface="TH Sarabun New" pitchFamily="34" charset="-34"/>
                  <a:cs typeface="TH Sarabun New" pitchFamily="34" charset="-34"/>
                </a:rPr>
                <a:t>Maps</a:t>
              </a:r>
              <a:br>
                <a:rPr lang="en-US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ตอบคำถาม ดังนี้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นักเรียนเลือกใช้บริการใด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นักเรียนใช้บริการนั้น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อย่างไร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นักเรียนใช้บริการนั้นเพื่อประโยชน์อะไร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47685" y="120842"/>
            <a:ext cx="6520377" cy="858902"/>
            <a:chOff x="847685" y="120842"/>
            <a:chExt cx="6520377" cy="858902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48747"/>
              <a:ext cx="1285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456" y="143617"/>
              <a:ext cx="30620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ใช้อย่างไรให้เกิดประโยชน์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20842"/>
              <a:ext cx="707989" cy="843785"/>
              <a:chOff x="2441180" y="120842"/>
              <a:chExt cx="707989" cy="84378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20842"/>
                <a:ext cx="5661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47685" y="1055432"/>
            <a:ext cx="4661575" cy="1200329"/>
            <a:chOff x="847685" y="1055432"/>
            <a:chExt cx="4661575" cy="1200329"/>
          </a:xfrm>
        </p:grpSpPr>
        <p:sp>
          <p:nvSpPr>
            <p:cNvPr id="3" name="Rounded Rectangle 2"/>
            <p:cNvSpPr/>
            <p:nvPr/>
          </p:nvSpPr>
          <p:spPr>
            <a:xfrm>
              <a:off x="847685" y="1119979"/>
              <a:ext cx="1532260" cy="520931"/>
            </a:xfrm>
            <a:prstGeom prst="roundRect">
              <a:avLst/>
            </a:prstGeom>
            <a:solidFill>
              <a:srgbClr val="FEE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96275" y="1055432"/>
              <a:ext cx="45129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</a:t>
              </a:r>
            </a:p>
            <a:p>
              <a:pPr>
                <a:lnSpc>
                  <a:spcPct val="150000"/>
                </a:lnSpc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ใช้บริการบนอินเทอร์เน็ตให้เกิดประโยชน์ได้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2562" y="1038404"/>
            <a:ext cx="4903626" cy="1951987"/>
            <a:chOff x="6202562" y="1038404"/>
            <a:chExt cx="4903626" cy="1951987"/>
          </a:xfrm>
        </p:grpSpPr>
        <p:sp>
          <p:nvSpPr>
            <p:cNvPr id="33" name="Rounded Rectangle 32"/>
            <p:cNvSpPr/>
            <p:nvPr/>
          </p:nvSpPr>
          <p:spPr>
            <a:xfrm>
              <a:off x="6202562" y="1038404"/>
              <a:ext cx="1532260" cy="52093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62582" y="1051399"/>
              <a:ext cx="4743606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อุปกรณ์</a:t>
              </a:r>
            </a:p>
            <a:p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คอมพิวเตอร์			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1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เครื่อง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สมุดสำหรับจดบันทึก หรือแบบฝึกหัด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เล่ม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ปากกา			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ด้าม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86071" y="3769739"/>
            <a:ext cx="5844803" cy="1613785"/>
            <a:chOff x="5986071" y="3769739"/>
            <a:chExt cx="5844803" cy="1613785"/>
          </a:xfrm>
        </p:grpSpPr>
        <p:sp>
          <p:nvSpPr>
            <p:cNvPr id="28" name="Rounded Rectangle 27"/>
            <p:cNvSpPr/>
            <p:nvPr/>
          </p:nvSpPr>
          <p:spPr>
            <a:xfrm>
              <a:off x="6362582" y="3932127"/>
              <a:ext cx="5468292" cy="1451397"/>
            </a:xfrm>
            <a:prstGeom prst="roundRect">
              <a:avLst>
                <a:gd name="adj" fmla="val 1772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83398" y="3893713"/>
              <a:ext cx="473078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นักเรียนเป็นผู้ใช้อินเทอร์เน็ตที่มีมารยาทหรือไม่ อย่างไร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986071" y="3769739"/>
              <a:ext cx="822064" cy="888086"/>
              <a:chOff x="6641726" y="5599264"/>
              <a:chExt cx="822064" cy="888086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641726" y="5599264"/>
                <a:ext cx="822064" cy="822064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868271" y="5656353"/>
                <a:ext cx="2743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6899432" y="4529746"/>
            <a:ext cx="416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มีมารยาท คือ ใช้ภาษาที่สุภาพ และมี</a:t>
            </a: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สติ</a:t>
            </a:r>
            <a:b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ใน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การใช้อินเทอร์เน็ตอยู่เสมอ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69793" y="4370564"/>
            <a:ext cx="4322017" cy="1933143"/>
            <a:chOff x="1324704" y="4595837"/>
            <a:chExt cx="4322017" cy="1933143"/>
          </a:xfrm>
        </p:grpSpPr>
        <p:sp>
          <p:nvSpPr>
            <p:cNvPr id="4" name="TextBox 3"/>
            <p:cNvSpPr txBox="1"/>
            <p:nvPr/>
          </p:nvSpPr>
          <p:spPr>
            <a:xfrm>
              <a:off x="1347564" y="6067315"/>
              <a:ext cx="35525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ศึกษาบทเรียนในเรื่องที่ตนเองสนใจ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36134" y="4595837"/>
              <a:ext cx="15094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YouTube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24704" y="5285153"/>
              <a:ext cx="4322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เข้าสู่เว็บไซต์ </a:t>
              </a:r>
              <a:r>
                <a:rPr lang="en-US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https://www.youtube.com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8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4396" y="365135"/>
            <a:ext cx="7135288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3194" y="1928380"/>
            <a:ext cx="660629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ข้อใดกล่าวถึงอินเทอร์เน็ตได้ถูกต้องมากที่สุด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เครือข่ายคอมพิวเตอร์ที่เชื่อมโยงภายในโรงเรียนทั้งหมด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เครือข่ายคอมพิวเตอร์ที่เชื่อมต่อกันภายในห้องปฏิบัติการคอมพิวเตอร์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เครือข่ายคอมพิวเตอร์ที่เชื่อมต่อกับเครือข่ายคอมพิวเตอร์ทั่วโลก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เครือข่ายคอมพิวเตอร์ที่ผู้ใช้คอมพิวเตอร์สามารถสื่อสารถึงกันได้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7824" y="1134128"/>
            <a:ext cx="7276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en-US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เครือข่ายคอมพิวเตอร์</a:t>
            </a:r>
            <a:endParaRPr lang="en-US" sz="4800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99217" y="433290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805471" y="1815722"/>
            <a:ext cx="4169277" cy="4683687"/>
            <a:chOff x="7805471" y="1815722"/>
            <a:chExt cx="4169277" cy="4683687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7805471" y="1815722"/>
              <a:ext cx="4169277" cy="2517187"/>
            </a:xfrm>
            <a:prstGeom prst="wedgeRoundRectCallout">
              <a:avLst>
                <a:gd name="adj1" fmla="val 25307"/>
                <a:gd name="adj2" fmla="val 7641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79192" y="1870113"/>
              <a:ext cx="383082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 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อินเทอร์เน็ต หมายถึง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เครือข่ายคอมพิวเตอร์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มีขนาดใหญ่ และมีการเชื่อมต่อระหว่างเครือข่ายหลาย ๆ เครือข่ายทั่วโลก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42409" y="4888560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E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371" y="188132"/>
            <a:ext cx="4706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latin typeface="TH Sarabun New" pitchFamily="34" charset="-34"/>
                <a:cs typeface="TH Sarabun New" pitchFamily="34" charset="-34"/>
              </a:rPr>
              <a:t>เครือข่ายคอมพิวเตอร์</a:t>
            </a:r>
            <a:endParaRPr lang="en-US" sz="6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711" y="1179327"/>
            <a:ext cx="110293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ใน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สมัยโบราณการสื่อสารของมนุษย์จะใช้เครื่องมือที่มีอยู่ตามธรรมชาติหรือสิ่งที่หาได้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ง่าย ๆ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เช่น การส่งสัญญาณระยะใกล้ จะใช้การเคาะการตีให้เกิดเสียง  ส่วนระยะไกล จะใช้การส่งสัญญาณควัน จากนั้นการสื่อสารได้มีการพัฒนาตามความเจริญก้าวหน้าของวิทยาศาสตร์และเทคโนโลยี </a:t>
            </a:r>
            <a:br>
              <a:rPr lang="th-TH" sz="32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ทำให้มีอุปกรณ์ต่าง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ๆ สำหรับใช้งานมากมาย</a:t>
            </a:r>
            <a:endParaRPr lang="en-US" sz="32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9D7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FEE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09663" y="3338630"/>
            <a:ext cx="4497646" cy="3394386"/>
            <a:chOff x="1309663" y="3458376"/>
            <a:chExt cx="4497646" cy="33943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6" t="31118" r="52943" b="48458"/>
            <a:stretch/>
          </p:blipFill>
          <p:spPr>
            <a:xfrm>
              <a:off x="2193648" y="3458376"/>
              <a:ext cx="3142442" cy="25254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09663" y="5929432"/>
              <a:ext cx="44976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การตีเกราะไม้เพื่อส่งสัญญาณเสียง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74840" y="3382171"/>
            <a:ext cx="5066046" cy="3296415"/>
            <a:chOff x="6374840" y="3599891"/>
            <a:chExt cx="5066046" cy="32964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81" t="31118" r="11456" b="48458"/>
            <a:stretch/>
          </p:blipFill>
          <p:spPr>
            <a:xfrm>
              <a:off x="7329486" y="3599891"/>
              <a:ext cx="3156753" cy="252548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74840" y="5972976"/>
              <a:ext cx="50660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การกดออดเพื่อส่งสัญญาณเสียง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2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A875F3-68FD-F942-B4A9-A43476CFC091}"/>
              </a:ext>
            </a:extLst>
          </p:cNvPr>
          <p:cNvSpPr txBox="1"/>
          <p:nvPr/>
        </p:nvSpPr>
        <p:spPr>
          <a:xfrm>
            <a:off x="675164" y="577236"/>
            <a:ext cx="6954148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ข้อใดกล่าวได้ถูกต้องเกี่ยวกับเวิลด์ไวด์เว็บ (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www.)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การบริการข้อมูลผ่านเว็บบอร์ด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การบริการเปิดเว็บไซต์ต่าง ๆ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การบริการรับ-ส่งข้อมูลผ่านอินเทอร์เน็ต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การบริการสำหรับดูภาพเคลื่อนไหวหรือวิดีโอ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83482" y="1601815"/>
            <a:ext cx="3793178" cy="4902043"/>
            <a:chOff x="7583482" y="1601815"/>
            <a:chExt cx="3793178" cy="4902043"/>
          </a:xfrm>
        </p:grpSpPr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xmlns="" id="{ACFCCE75-CA6D-8041-AFB3-27D9FACE7A09}"/>
                </a:ext>
              </a:extLst>
            </p:cNvPr>
            <p:cNvSpPr/>
            <p:nvPr/>
          </p:nvSpPr>
          <p:spPr>
            <a:xfrm>
              <a:off x="7583482" y="1601815"/>
              <a:ext cx="3793178" cy="2791871"/>
            </a:xfrm>
            <a:prstGeom prst="wedgeRoundRectCallout">
              <a:avLst>
                <a:gd name="adj1" fmla="val 27927"/>
                <a:gd name="adj2" fmla="val 6664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CE091B3-C908-4E4D-8D36-CCAF665D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46717" y="4893009"/>
              <a:ext cx="1423730" cy="16108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DC92278-4E18-EB47-804F-D8E540224861}"/>
                </a:ext>
              </a:extLst>
            </p:cNvPr>
            <p:cNvSpPr txBox="1"/>
            <p:nvPr/>
          </p:nvSpPr>
          <p:spPr>
            <a:xfrm>
              <a:off x="7826855" y="1803763"/>
              <a:ext cx="34435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เวิลด์ไวด์เว็บ เป็นบริการบนอินเทอร์เน็ตที่แสดงผลในรูปแบบของเอกสารหรือที่มักเรียกกันว่าเว็บไซต์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C355531-E78C-CB46-87F9-BE2CFE229B3E}"/>
              </a:ext>
            </a:extLst>
          </p:cNvPr>
          <p:cNvSpPr/>
          <p:nvPr/>
        </p:nvSpPr>
        <p:spPr>
          <a:xfrm>
            <a:off x="1041436" y="320596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ADCACE-F29E-BD49-86A5-35D222BB3EF2}"/>
              </a:ext>
            </a:extLst>
          </p:cNvPr>
          <p:cNvSpPr txBox="1"/>
          <p:nvPr/>
        </p:nvSpPr>
        <p:spPr>
          <a:xfrm>
            <a:off x="446563" y="752892"/>
            <a:ext cx="8111516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ข้อใดเป็นการเชื่อมโยงข้อมูลในส่วนอื่น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ๆ หรือเว็บไซต์อื่น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ๆ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ลิงก</a:t>
            </a:r>
            <a:r>
              <a:rPr lang="th-TH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์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link)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</a:t>
            </a:r>
            <a:r>
              <a:rPr lang="th-TH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page)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เว็บเพ</a:t>
            </a:r>
            <a:r>
              <a:rPr lang="th-TH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(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web page)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โฮมเพจ (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home page)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59293" y="1905933"/>
            <a:ext cx="3882037" cy="4512778"/>
            <a:chOff x="6759293" y="1963083"/>
            <a:chExt cx="3882037" cy="4512778"/>
          </a:xfrm>
        </p:grpSpPr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xmlns="" id="{35C8AFC6-1336-F04E-9060-4CDB2194BF45}"/>
                </a:ext>
              </a:extLst>
            </p:cNvPr>
            <p:cNvSpPr/>
            <p:nvPr/>
          </p:nvSpPr>
          <p:spPr>
            <a:xfrm>
              <a:off x="6759293" y="1963083"/>
              <a:ext cx="3630577" cy="2254587"/>
            </a:xfrm>
            <a:prstGeom prst="wedgeRoundRectCallout">
              <a:avLst>
                <a:gd name="adj1" fmla="val 35786"/>
                <a:gd name="adj2" fmla="val 8018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9CAEB0A-D7FF-8945-8188-73AC5A516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60450" y="4865012"/>
              <a:ext cx="1423730" cy="1610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DCAECBC-AF9D-5547-8C7C-E5675FFD0123}"/>
                </a:ext>
              </a:extLst>
            </p:cNvPr>
            <p:cNvSpPr txBox="1"/>
            <p:nvPr/>
          </p:nvSpPr>
          <p:spPr>
            <a:xfrm>
              <a:off x="6899796" y="2072329"/>
              <a:ext cx="374153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ลิงก์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(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link)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จุดอ้างอิงในการเชื่อมโยงของข้อมูลไปยังข้อมูล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หรือ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สื่อ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อื่นในเว็บไซต์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731C5C2-5DBD-334C-9410-2BFAABD449EA}"/>
              </a:ext>
            </a:extLst>
          </p:cNvPr>
          <p:cNvSpPr/>
          <p:nvPr/>
        </p:nvSpPr>
        <p:spPr>
          <a:xfrm>
            <a:off x="779256" y="228912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6C81F46-0693-3B4A-AA24-F811E1232776}"/>
              </a:ext>
            </a:extLst>
          </p:cNvPr>
          <p:cNvSpPr txBox="1"/>
          <p:nvPr/>
        </p:nvSpPr>
        <p:spPr>
          <a:xfrm>
            <a:off x="675164" y="794406"/>
            <a:ext cx="597952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Search Engine 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มีประโยชน์ในด้านใด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ด้านการแปลภาษา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ด้านติดต่อสื่อสาร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ด้านการสืบค้นข้อมูลบนอินเทอร์เน็ต	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ด้านการเก็บข้อมูลต่าง ๆ บนอินเทอร์เน็ต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49067" y="2306110"/>
            <a:ext cx="3912402" cy="4174888"/>
            <a:chOff x="7849067" y="2306110"/>
            <a:chExt cx="3912402" cy="4174888"/>
          </a:xfrm>
        </p:grpSpPr>
        <p:sp>
          <p:nvSpPr>
            <p:cNvPr id="20" name="Rounded Rectangular Callout 19">
              <a:extLst>
                <a:ext uri="{FF2B5EF4-FFF2-40B4-BE49-F238E27FC236}">
                  <a16:creationId xmlns:a16="http://schemas.microsoft.com/office/drawing/2014/main" xmlns="" id="{CD375DF7-8B02-BD41-BC98-81481B081809}"/>
                </a:ext>
              </a:extLst>
            </p:cNvPr>
            <p:cNvSpPr/>
            <p:nvPr/>
          </p:nvSpPr>
          <p:spPr>
            <a:xfrm>
              <a:off x="7849067" y="2306110"/>
              <a:ext cx="3793178" cy="1823139"/>
            </a:xfrm>
            <a:prstGeom prst="wedgeRoundRectCallout">
              <a:avLst>
                <a:gd name="adj1" fmla="val 33582"/>
                <a:gd name="adj2" fmla="val 9792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84EBDFF-BD82-CE42-8401-7A35EEC1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89581" y="4870149"/>
              <a:ext cx="1423730" cy="1610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FB6D293-4114-1C4B-B45F-A8CA09B3EBB2}"/>
                </a:ext>
              </a:extLst>
            </p:cNvPr>
            <p:cNvSpPr txBox="1"/>
            <p:nvPr/>
          </p:nvSpPr>
          <p:spPr>
            <a:xfrm>
              <a:off x="7912902" y="2506669"/>
              <a:ext cx="38485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Search Engine 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ช่วยในด้านการสืบค้นข้อมูลบนอินเทอร์เน็ตได้อย่างรวดเร็ว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315F39FF-6262-7247-AC3C-566A8D7E721B}"/>
              </a:ext>
            </a:extLst>
          </p:cNvPr>
          <p:cNvSpPr/>
          <p:nvPr/>
        </p:nvSpPr>
        <p:spPr>
          <a:xfrm>
            <a:off x="1030006" y="449467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69BC78-526F-9843-934A-F175A6FBFDBB}"/>
              </a:ext>
            </a:extLst>
          </p:cNvPr>
          <p:cNvSpPr txBox="1"/>
          <p:nvPr/>
        </p:nvSpPr>
        <p:spPr>
          <a:xfrm>
            <a:off x="652303" y="702966"/>
            <a:ext cx="8829661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ข้อใดเป็นการค้นหาข้อมูลในเว็บไซต์ที่จะได้ข้อมูลทันสมัยมากที่สุด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ค้นหาข้อมูลจากเว็บไซต์ที่กำลังได้รับความนิยม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ค้นหาข้อมูลจากเว็บไซต์ที่มีผู้เข้าชมจำนวนมาก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ค้นหาข้อมูลจากเว็บไซต์ที่ให้บริการการค้นข้อมูล	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ค้นหาข้อมูลจากเว็บไซต์ที่ระบุวันเวลาอย่างชัดเจน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80049" y="1963550"/>
            <a:ext cx="4084883" cy="4340892"/>
            <a:chOff x="7928639" y="1974980"/>
            <a:chExt cx="4084883" cy="4340892"/>
          </a:xfrm>
        </p:grpSpPr>
        <p:sp>
          <p:nvSpPr>
            <p:cNvPr id="20" name="Rounded Rectangular Callout 19">
              <a:extLst>
                <a:ext uri="{FF2B5EF4-FFF2-40B4-BE49-F238E27FC236}">
                  <a16:creationId xmlns:a16="http://schemas.microsoft.com/office/drawing/2014/main" xmlns="" id="{A2A3EC7B-CF24-994B-BE7F-D1E7614DF53C}"/>
                </a:ext>
              </a:extLst>
            </p:cNvPr>
            <p:cNvSpPr/>
            <p:nvPr/>
          </p:nvSpPr>
          <p:spPr>
            <a:xfrm>
              <a:off x="7928639" y="1974980"/>
              <a:ext cx="4015663" cy="2219829"/>
            </a:xfrm>
            <a:prstGeom prst="wedgeRoundRectCallout">
              <a:avLst>
                <a:gd name="adj1" fmla="val 29064"/>
                <a:gd name="adj2" fmla="val 7508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F576397-6CDC-0741-BABB-B0663BE6F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81021" y="4705023"/>
              <a:ext cx="1423730" cy="1610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3BCE2ED-FE8D-B344-81DA-F5CE7C85D7B1}"/>
                </a:ext>
              </a:extLst>
            </p:cNvPr>
            <p:cNvSpPr txBox="1"/>
            <p:nvPr/>
          </p:nvSpPr>
          <p:spPr>
            <a:xfrm>
              <a:off x="8058150" y="2043561"/>
              <a:ext cx="395537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การระบุวันเวลาอย่างชัดเจน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ถือ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เป็นการบ่ง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บอก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ถึง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ข้อมูลที่ได้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ทำการ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ปรับปรุงหรือแก้ไขให้เป็น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ข้อมูลที่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ทันสมัย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B23A166-2569-E540-AA05-DD289CE82421}"/>
              </a:ext>
            </a:extLst>
          </p:cNvPr>
          <p:cNvSpPr/>
          <p:nvPr/>
        </p:nvSpPr>
        <p:spPr>
          <a:xfrm>
            <a:off x="995716" y="551044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2B01E2-5EA7-9A4C-8AD5-96C459C17D68}"/>
              </a:ext>
            </a:extLst>
          </p:cNvPr>
          <p:cNvSpPr txBox="1"/>
          <p:nvPr/>
        </p:nvSpPr>
        <p:spPr>
          <a:xfrm>
            <a:off x="675164" y="725826"/>
            <a:ext cx="9850774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เหตุใดเว็บไซต์หน่วยงานราชการจึงมีความน่าเชื่อถือมากกว่าเว็บไซต์อื่น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ๆ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เพราะสามารถคัดลอกข้อมูลไปใช้อ้างอิงได้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เพราะมีเนื้อหาที่ถูกต้อง มีแหล่งอ้างอิงชัดเจน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เพราะมีผู้ชมเว็บไซต์จำนวนมาก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เพราะเว็บไซต์ออกแบบสวยงาม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F8DAFB9-F1D8-EC43-9C5D-9CBFD2273D81}"/>
              </a:ext>
            </a:extLst>
          </p:cNvPr>
          <p:cNvSpPr/>
          <p:nvPr/>
        </p:nvSpPr>
        <p:spPr>
          <a:xfrm>
            <a:off x="1018576" y="336332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38109" y="1786578"/>
            <a:ext cx="3957524" cy="4929125"/>
            <a:chOff x="7738109" y="1786578"/>
            <a:chExt cx="3957524" cy="4929125"/>
          </a:xfrm>
        </p:grpSpPr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xmlns="" id="{E9E155F2-08E6-2045-91B2-8DA502B8CFB4}"/>
                </a:ext>
              </a:extLst>
            </p:cNvPr>
            <p:cNvSpPr/>
            <p:nvPr/>
          </p:nvSpPr>
          <p:spPr>
            <a:xfrm>
              <a:off x="7738109" y="1786578"/>
              <a:ext cx="3904135" cy="2577405"/>
            </a:xfrm>
            <a:prstGeom prst="wedgeRoundRectCallout">
              <a:avLst>
                <a:gd name="adj1" fmla="val 31530"/>
                <a:gd name="adj2" fmla="val 8417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A66DC03-A4A2-C84A-9433-1EFE3ED38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1903" y="5104854"/>
              <a:ext cx="1423730" cy="161084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1985258-48C0-E24B-A810-93F6D268CF74}"/>
                </a:ext>
              </a:extLst>
            </p:cNvPr>
            <p:cNvSpPr txBox="1"/>
            <p:nvPr/>
          </p:nvSpPr>
          <p:spPr>
            <a:xfrm>
              <a:off x="7863840" y="1809439"/>
              <a:ext cx="37784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เว็บไซต์ของหน่วยงานราชการเป็น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เว็บไซต์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มีคุณภาพน่าเชื่อถือ 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เนื้อหาข้อมูลที่ดี สามารถนำข้อมูลที่ใช้ไปอ้างอิงหรือใช้ประโยชน์ได้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4A608C-2E1F-5042-B287-128778602758}"/>
              </a:ext>
            </a:extLst>
          </p:cNvPr>
          <p:cNvSpPr txBox="1"/>
          <p:nvPr/>
        </p:nvSpPr>
        <p:spPr>
          <a:xfrm>
            <a:off x="675164" y="611526"/>
            <a:ext cx="9990235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หากนักเรียนต้องการส่งข้อความไปหาญาติที่อยู่ต่างประเทศควรใช้บริการใด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e-mail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e-book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e-learning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e-commerce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1041436" y="212811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909560" y="2186628"/>
            <a:ext cx="3931919" cy="4500110"/>
            <a:chOff x="7909560" y="2186628"/>
            <a:chExt cx="3931919" cy="4500110"/>
          </a:xfrm>
        </p:grpSpPr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xmlns="" id="{9621CDCD-33B1-1845-B19F-2FA762ACDDE8}"/>
                </a:ext>
              </a:extLst>
            </p:cNvPr>
            <p:cNvSpPr/>
            <p:nvPr/>
          </p:nvSpPr>
          <p:spPr>
            <a:xfrm>
              <a:off x="7909560" y="2186628"/>
              <a:ext cx="3343346" cy="2554545"/>
            </a:xfrm>
            <a:prstGeom prst="wedgeRoundRectCallout">
              <a:avLst>
                <a:gd name="adj1" fmla="val 10298"/>
                <a:gd name="adj2" fmla="val 6262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9417E5F1-96BE-0948-AB1C-46CE86AAD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0611" y="5075889"/>
              <a:ext cx="1423730" cy="161084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0D09AC7-7F85-0241-A819-BA0B8EF45FFD}"/>
                </a:ext>
              </a:extLst>
            </p:cNvPr>
            <p:cNvSpPr txBox="1"/>
            <p:nvPr/>
          </p:nvSpPr>
          <p:spPr>
            <a:xfrm>
              <a:off x="8003474" y="2186629"/>
              <a:ext cx="38380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e-mail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ไปรษณีย์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อิเล็กทรอนิกส์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ช่วยในการติดต่อหรือส่ง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ข้อความผ่าน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ทางเครือข่ายคอมพิวเตอร์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3BA876-FE97-3445-8F15-B0A627168405}"/>
              </a:ext>
            </a:extLst>
          </p:cNvPr>
          <p:cNvSpPr txBox="1"/>
          <p:nvPr/>
        </p:nvSpPr>
        <p:spPr>
          <a:xfrm>
            <a:off x="675164" y="1091586"/>
            <a:ext cx="10550555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ข้อใดจัดเป็นเครือข่ายสังคมออนไลน์ (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social network)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e-mail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Google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YouTube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facebook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1030006" y="561031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28587" y="2118049"/>
            <a:ext cx="4536518" cy="4190350"/>
            <a:chOff x="7128587" y="2118049"/>
            <a:chExt cx="4536518" cy="41903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6258433-80E3-9E41-ACBD-9A301D98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28189" y="4697550"/>
              <a:ext cx="1423730" cy="1610849"/>
            </a:xfrm>
            <a:prstGeom prst="rect">
              <a:avLst/>
            </a:prstGeom>
          </p:spPr>
        </p:pic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xmlns="" id="{9621CDCD-33B1-1845-B19F-2FA762ACDDE8}"/>
                </a:ext>
              </a:extLst>
            </p:cNvPr>
            <p:cNvSpPr/>
            <p:nvPr/>
          </p:nvSpPr>
          <p:spPr>
            <a:xfrm>
              <a:off x="7128587" y="2118049"/>
              <a:ext cx="4255693" cy="1569660"/>
            </a:xfrm>
            <a:prstGeom prst="wedgeRoundRectCallout">
              <a:avLst>
                <a:gd name="adj1" fmla="val 30074"/>
                <a:gd name="adj2" fmla="val 11835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0D09AC7-7F85-0241-A819-BA0B8EF45FFD}"/>
                </a:ext>
              </a:extLst>
            </p:cNvPr>
            <p:cNvSpPr txBox="1"/>
            <p:nvPr/>
          </p:nvSpPr>
          <p:spPr>
            <a:xfrm>
              <a:off x="7257195" y="2186629"/>
              <a:ext cx="440791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เป็นที่ที่เรา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สามารถ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ใช้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ในการนำเสนอข้อมูลแลกเปลี่ยนความคิดเห็นต่าง ๆ ได้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662" y="923472"/>
            <a:ext cx="11141874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ข้อใดเป็นการละเมิดสิทธิของบุคคลอื่นทางอินเทอร์เน็ต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การใช้คอมพิวเตอร์ค้นหาข้อมูลข่าวสารต่าง ๆ 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การนำข้อมูลของบุคคลอื่นมาเผยแพร่โดยไม่ได้รับอนุญาต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การติดตามอ่านข่าวสารของนักแสดงหรือเน็ตไอดอ</a:t>
            </a:r>
            <a:r>
              <a:rPr lang="th-TH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</a:t>
            </a: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ที่ชื่นชอบ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การใช้อินเทอร์เน็ตเพื่อความบันเทิง  เช่น   ดูหนัง  ฟังเพลง  เล่นเกม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683399" y="324496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23965" y="1739291"/>
            <a:ext cx="3452236" cy="4524537"/>
            <a:chOff x="8523965" y="1739291"/>
            <a:chExt cx="3452236" cy="45245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23D79A8-2EC5-F546-84C0-88136CB47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20572" y="4652979"/>
              <a:ext cx="1423730" cy="1610849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8523965" y="1739291"/>
              <a:ext cx="3452236" cy="2331951"/>
              <a:chOff x="8082450" y="973481"/>
              <a:chExt cx="3452236" cy="2331951"/>
            </a:xfrm>
          </p:grpSpPr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xmlns="" id="{9621CDCD-33B1-1845-B19F-2FA762ACDDE8}"/>
                  </a:ext>
                </a:extLst>
              </p:cNvPr>
              <p:cNvSpPr/>
              <p:nvPr/>
            </p:nvSpPr>
            <p:spPr>
              <a:xfrm>
                <a:off x="8082450" y="973481"/>
                <a:ext cx="3395085" cy="2331951"/>
              </a:xfrm>
              <a:prstGeom prst="wedgeRoundRectCallout">
                <a:avLst>
                  <a:gd name="adj1" fmla="val 32958"/>
                  <a:gd name="adj2" fmla="val 74468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0D09AC7-7F85-0241-A819-BA0B8EF45FFD}"/>
                  </a:ext>
                </a:extLst>
              </p:cNvPr>
              <p:cNvSpPr txBox="1"/>
              <p:nvPr/>
            </p:nvSpPr>
            <p:spPr>
              <a:xfrm>
                <a:off x="8139601" y="1180789"/>
                <a:ext cx="339508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2)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การนำ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ข้อมูล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ของ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บุคคลอื่นมา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เผยแพร่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โดย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ไม่ได้รับอนุญาตเป็น</a:t>
                </a:r>
                <a:b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การละเมิดสิทธิส่วนบุคคล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23006"/>
            <a:ext cx="7957628" cy="5216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บุคคลใดสามารถก่อให้เกิดอาชญากรรมทางคอมพิวเตอร์ได้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มายแลกเปลี่ยนความคิดเห็นบนเว็บบอร์ด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นายร่วมแข่งขันเล่นเกมคอมพิวเตอร์ออนไลน์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กายเผยแพร่สื่อลามกอนาจารทั้งภาพและเสียง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บายเปิดเว็บไซต์ขายสินค้าออนไลน์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2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405F1CB-8F5E-DD42-8F71-592A31297689}"/>
              </a:ext>
            </a:extLst>
          </p:cNvPr>
          <p:cNvSpPr/>
          <p:nvPr/>
        </p:nvSpPr>
        <p:spPr>
          <a:xfrm>
            <a:off x="1006220" y="448588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60189" y="2556740"/>
            <a:ext cx="4333132" cy="3858296"/>
            <a:chOff x="7643069" y="2003096"/>
            <a:chExt cx="4333132" cy="38582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A8829A2-416D-7644-9EB9-55023F40E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69591" y="4250543"/>
              <a:ext cx="1423730" cy="1610849"/>
            </a:xfrm>
            <a:prstGeom prst="rect">
              <a:avLst/>
            </a:prstGeom>
          </p:spPr>
        </p:pic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xmlns="" id="{9621CDCD-33B1-1845-B19F-2FA762ACDDE8}"/>
                </a:ext>
              </a:extLst>
            </p:cNvPr>
            <p:cNvSpPr/>
            <p:nvPr/>
          </p:nvSpPr>
          <p:spPr>
            <a:xfrm>
              <a:off x="7643069" y="2003096"/>
              <a:ext cx="4333132" cy="1689169"/>
            </a:xfrm>
            <a:prstGeom prst="wedgeRoundRectCallout">
              <a:avLst>
                <a:gd name="adj1" fmla="val 28767"/>
                <a:gd name="adj2" fmla="val 8660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0D09AC7-7F85-0241-A819-BA0B8EF45FFD}"/>
                </a:ext>
              </a:extLst>
            </p:cNvPr>
            <p:cNvSpPr txBox="1"/>
            <p:nvPr/>
          </p:nvSpPr>
          <p:spPr>
            <a:xfrm>
              <a:off x="7760970" y="2111175"/>
              <a:ext cx="41571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การเผยแพร่สื่อลามกอนาจาร อาจจะเป็นจุดเริ่มต้น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ของการก่ออาชญากรรม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ได้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E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68386"/>
            <a:ext cx="4706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latin typeface="TH Sarabun New" pitchFamily="34" charset="-34"/>
                <a:cs typeface="TH Sarabun New" pitchFamily="34" charset="-34"/>
              </a:rPr>
              <a:t>เครือข่ายคอมพิวเตอร์</a:t>
            </a:r>
            <a:endParaRPr lang="en-US" sz="6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711" y="1244643"/>
            <a:ext cx="10685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ใช้งานคอมพิวเตอร์ส่วนบุคคลในยุคแรก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ๆ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นั้น คอมพิวเตอร์จะเป็น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เครื่อง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ใช้งานแยกส่วน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จากอุปกรณ์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อื่น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ๆ หากต้องการเชื่อมต่อกับอุปกรณ์อื่นจะนำ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อุปกรณ์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ต้องการใช้งานมาต่อกัน เช่น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ต่อ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กับเครื่องพิมพ์ ต่อกับอุปกรณ์เก็บข้อมูล และหากต้องการคัดลอกไฟล์จากเครื่องหนึ่งไปยังอีกเครื่องหนึ่ง จะต้องใช้วิธีการนำข้อมูลเก็บในหน่วยความจำรอง เช่น แผ่นดิสก์ แล้วนำหน่วยความจำรอง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นั้น ไป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ใช้กับเครื่องที่ต้องการ</a:t>
            </a:r>
            <a:endParaRPr lang="en-US" sz="32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9D7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FEE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93672" y="3799183"/>
            <a:ext cx="3623214" cy="2587348"/>
            <a:chOff x="6293672" y="4152053"/>
            <a:chExt cx="3145536" cy="2246362"/>
          </a:xfrm>
        </p:grpSpPr>
        <p:sp>
          <p:nvSpPr>
            <p:cNvPr id="13" name="TextBox 12"/>
            <p:cNvSpPr txBox="1"/>
            <p:nvPr/>
          </p:nvSpPr>
          <p:spPr>
            <a:xfrm>
              <a:off x="6374840" y="5570050"/>
              <a:ext cx="2983201" cy="828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คัดลอกไฟล์ระหว่าง</a:t>
              </a:r>
              <a:b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คอมพิวเตอร์ 2 เครื่อง</a:t>
              </a:r>
              <a:endParaRPr lang="en-US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25" t="5114" r="8591" b="83744"/>
            <a:stretch/>
          </p:blipFill>
          <p:spPr>
            <a:xfrm>
              <a:off x="6293672" y="4152053"/>
              <a:ext cx="3145536" cy="120677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192099" y="3817967"/>
            <a:ext cx="3708869" cy="2383822"/>
            <a:chOff x="2192100" y="4209864"/>
            <a:chExt cx="3145536" cy="1708076"/>
          </a:xfrm>
        </p:grpSpPr>
        <p:sp>
          <p:nvSpPr>
            <p:cNvPr id="11" name="TextBox 10"/>
            <p:cNvSpPr txBox="1"/>
            <p:nvPr/>
          </p:nvSpPr>
          <p:spPr>
            <a:xfrm>
              <a:off x="2273268" y="5427260"/>
              <a:ext cx="3064368" cy="490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คอมพิวเตอร์เชื่อมต่อกับเครื่องพิมพ์</a:t>
              </a:r>
              <a:endParaRPr lang="en-US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2" t="5114" r="49956" b="83744"/>
            <a:stretch/>
          </p:blipFill>
          <p:spPr>
            <a:xfrm>
              <a:off x="2192100" y="4209864"/>
              <a:ext cx="3145536" cy="114896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9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FE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57500"/>
            <a:ext cx="4706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latin typeface="TH Sarabun New" pitchFamily="34" charset="-34"/>
                <a:cs typeface="TH Sarabun New" pitchFamily="34" charset="-34"/>
              </a:rPr>
              <a:t>เครือข่ายคอมพิวเตอร์</a:t>
            </a:r>
            <a:endParaRPr lang="en-US" sz="6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711" y="1244643"/>
            <a:ext cx="10127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	ต่อมา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มีการนำคอมพิวเตอร์หลาย ๆ เครื่อง และอุปกรณ์เทคโนโลยีที่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จำเป็น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ต่อ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การใช้งานมาเชื่อมโยงกันมากกว่าหนึ่งเครื่องเป็นเครือข่ายคอมพิวเตอร์ ทำให้ย้ายข้อมูล สำรองข้อมูล ใช้ข้อมูลหรืออุปกรณ์ต่าง ๆ ร่วมกันได้สะดวกสบายมากขึ้น และเมื่อเครือข่ายมีขนาดใหญ่ขึ้น จึงใช้ระบบสายโทรศัพท์มาเป็นสื่อในการเชื่อมต่อ จนปัจจุบันคอมพิวเตอร์สามารถเชื่อมต่อกันเป็นเครือข่ายขนาดใหญ่ได้ทั่วโลก เรียกว่า อินเทอร์เน็ต</a:t>
            </a:r>
            <a:endParaRPr lang="en-US" sz="32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9D7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FEE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73268" y="3776597"/>
            <a:ext cx="2983201" cy="2844109"/>
            <a:chOff x="2273268" y="3776597"/>
            <a:chExt cx="2983201" cy="2844109"/>
          </a:xfrm>
        </p:grpSpPr>
        <p:sp>
          <p:nvSpPr>
            <p:cNvPr id="11" name="TextBox 10"/>
            <p:cNvSpPr txBox="1"/>
            <p:nvPr/>
          </p:nvSpPr>
          <p:spPr>
            <a:xfrm>
              <a:off x="2273268" y="5789709"/>
              <a:ext cx="29832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การเชื่อมต่ออินเทอร์เน็ต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ชนิดใช้สายสัญญาณ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8" t="51531" r="56584" b="26917"/>
            <a:stretch/>
          </p:blipFill>
          <p:spPr>
            <a:xfrm>
              <a:off x="2611031" y="3776597"/>
              <a:ext cx="2336749" cy="195557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280893" y="3908143"/>
            <a:ext cx="2983201" cy="2712563"/>
            <a:chOff x="6280893" y="3908143"/>
            <a:chExt cx="2983201" cy="2712563"/>
          </a:xfrm>
        </p:grpSpPr>
        <p:sp>
          <p:nvSpPr>
            <p:cNvPr id="13" name="TextBox 12"/>
            <p:cNvSpPr txBox="1"/>
            <p:nvPr/>
          </p:nvSpPr>
          <p:spPr>
            <a:xfrm>
              <a:off x="6374841" y="5789709"/>
              <a:ext cx="27566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การเชื่อมต่ออินเทอร์เน็ต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ชนิดไม่ใช้สายสัญญาณ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13" t="51531" r="6816" b="26917"/>
            <a:stretch/>
          </p:blipFill>
          <p:spPr>
            <a:xfrm>
              <a:off x="6280893" y="3908143"/>
              <a:ext cx="2983201" cy="188156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1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685" y="115940"/>
            <a:ext cx="6520377" cy="858902"/>
            <a:chOff x="847685" y="115940"/>
            <a:chExt cx="6520377" cy="858902"/>
          </a:xfrm>
        </p:grpSpPr>
        <p:sp>
          <p:nvSpPr>
            <p:cNvPr id="13" name="Rounded Rectangle 12"/>
            <p:cNvSpPr/>
            <p:nvPr/>
          </p:nvSpPr>
          <p:spPr>
            <a:xfrm>
              <a:off x="847685" y="269347"/>
              <a:ext cx="6520377" cy="663199"/>
            </a:xfrm>
            <a:prstGeom prst="roundRect">
              <a:avLst>
                <a:gd name="adj" fmla="val 50000"/>
              </a:avLst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7685" y="270933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FBD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95566" y="143845"/>
              <a:ext cx="1285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456" y="138715"/>
              <a:ext cx="27318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อยากเป็นมนุษย์ยุคไหน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47887" y="835589"/>
              <a:ext cx="6319972" cy="94583"/>
            </a:xfrm>
            <a:custGeom>
              <a:avLst/>
              <a:gdLst>
                <a:gd name="connsiteX0" fmla="*/ 0 w 6319972"/>
                <a:gd name="connsiteY0" fmla="*/ 0 h 94583"/>
                <a:gd name="connsiteX1" fmla="*/ 6319972 w 6319972"/>
                <a:gd name="connsiteY1" fmla="*/ 0 h 94583"/>
                <a:gd name="connsiteX2" fmla="*/ 6273975 w 6319972"/>
                <a:gd name="connsiteY2" fmla="*/ 37951 h 94583"/>
                <a:gd name="connsiteX3" fmla="*/ 6088574 w 6319972"/>
                <a:gd name="connsiteY3" fmla="*/ 94583 h 94583"/>
                <a:gd name="connsiteX4" fmla="*/ 231397 w 6319972"/>
                <a:gd name="connsiteY4" fmla="*/ 94582 h 94583"/>
                <a:gd name="connsiteX5" fmla="*/ 45996 w 6319972"/>
                <a:gd name="connsiteY5" fmla="*/ 37950 h 9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9972" h="94583">
                  <a:moveTo>
                    <a:pt x="0" y="0"/>
                  </a:moveTo>
                  <a:lnTo>
                    <a:pt x="6319972" y="0"/>
                  </a:lnTo>
                  <a:lnTo>
                    <a:pt x="6273975" y="37951"/>
                  </a:lnTo>
                  <a:cubicBezTo>
                    <a:pt x="6221051" y="73706"/>
                    <a:pt x="6157251" y="94583"/>
                    <a:pt x="6088574" y="94583"/>
                  </a:cubicBezTo>
                  <a:lnTo>
                    <a:pt x="231397" y="94582"/>
                  </a:lnTo>
                  <a:cubicBezTo>
                    <a:pt x="162721" y="94582"/>
                    <a:pt x="98920" y="73705"/>
                    <a:pt x="45996" y="37950"/>
                  </a:cubicBezTo>
                  <a:close/>
                </a:path>
              </a:pathLst>
            </a:custGeom>
            <a:solidFill>
              <a:srgbClr val="F49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441180" y="115940"/>
              <a:ext cx="707989" cy="848687"/>
              <a:chOff x="2441180" y="115940"/>
              <a:chExt cx="707989" cy="84868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441180" y="241389"/>
                <a:ext cx="707989" cy="72323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49A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H Sarabun New" pitchFamily="34" charset="-34"/>
                    <a:cs typeface="TH Sarabun New" pitchFamily="34" charset="-34"/>
                  </a:rPr>
                  <a:t>0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08227" y="309881"/>
                <a:ext cx="573894" cy="586255"/>
              </a:xfrm>
              <a:prstGeom prst="ellipse">
                <a:avLst/>
              </a:prstGeom>
              <a:solidFill>
                <a:srgbClr val="F49A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20003" y="115940"/>
                <a:ext cx="5661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  <a:r>
                  <a:rPr lang="en-US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.</a:t>
                </a:r>
                <a:r>
                  <a:rPr lang="th-TH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1</a:t>
                </a:r>
                <a:endPara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613820" y="757016"/>
                <a:ext cx="363136" cy="142323"/>
              </a:xfrm>
              <a:custGeom>
                <a:avLst/>
                <a:gdLst>
                  <a:gd name="connsiteX0" fmla="*/ 181568 w 363136"/>
                  <a:gd name="connsiteY0" fmla="*/ 0 h 142323"/>
                  <a:gd name="connsiteX1" fmla="*/ 293261 w 363136"/>
                  <a:gd name="connsiteY1" fmla="*/ 23036 h 142323"/>
                  <a:gd name="connsiteX2" fmla="*/ 363136 w 363136"/>
                  <a:gd name="connsiteY2" fmla="*/ 71162 h 142323"/>
                  <a:gd name="connsiteX3" fmla="*/ 293261 w 363136"/>
                  <a:gd name="connsiteY3" fmla="*/ 119288 h 142323"/>
                  <a:gd name="connsiteX4" fmla="*/ 181568 w 363136"/>
                  <a:gd name="connsiteY4" fmla="*/ 142323 h 142323"/>
                  <a:gd name="connsiteX5" fmla="*/ 69876 w 363136"/>
                  <a:gd name="connsiteY5" fmla="*/ 119288 h 142323"/>
                  <a:gd name="connsiteX6" fmla="*/ 0 w 363136"/>
                  <a:gd name="connsiteY6" fmla="*/ 71162 h 142323"/>
                  <a:gd name="connsiteX7" fmla="*/ 69876 w 363136"/>
                  <a:gd name="connsiteY7" fmla="*/ 23036 h 142323"/>
                  <a:gd name="connsiteX8" fmla="*/ 181568 w 363136"/>
                  <a:gd name="connsiteY8" fmla="*/ 0 h 14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36" h="142323">
                    <a:moveTo>
                      <a:pt x="181568" y="0"/>
                    </a:moveTo>
                    <a:cubicBezTo>
                      <a:pt x="221187" y="0"/>
                      <a:pt x="258931" y="8203"/>
                      <a:pt x="293261" y="23036"/>
                    </a:cubicBezTo>
                    <a:lnTo>
                      <a:pt x="363136" y="71162"/>
                    </a:lnTo>
                    <a:lnTo>
                      <a:pt x="293261" y="119288"/>
                    </a:lnTo>
                    <a:cubicBezTo>
                      <a:pt x="258931" y="134121"/>
                      <a:pt x="221187" y="142323"/>
                      <a:pt x="181568" y="142323"/>
                    </a:cubicBezTo>
                    <a:cubicBezTo>
                      <a:pt x="141949" y="142323"/>
                      <a:pt x="104206" y="134121"/>
                      <a:pt x="69876" y="119288"/>
                    </a:cubicBezTo>
                    <a:lnTo>
                      <a:pt x="0" y="71162"/>
                    </a:lnTo>
                    <a:lnTo>
                      <a:pt x="69876" y="23036"/>
                    </a:lnTo>
                    <a:cubicBezTo>
                      <a:pt x="104206" y="8203"/>
                      <a:pt x="141949" y="0"/>
                      <a:pt x="181568" y="0"/>
                    </a:cubicBezTo>
                    <a:close/>
                  </a:path>
                </a:pathLst>
              </a:custGeom>
              <a:solidFill>
                <a:srgbClr val="FEE39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0"/>
            <a:ext cx="489258" cy="6858000"/>
            <a:chOff x="0" y="0"/>
            <a:chExt cx="489258" cy="6858000"/>
          </a:xfrm>
        </p:grpSpPr>
        <p:sp>
          <p:nvSpPr>
            <p:cNvPr id="24" name="Rectangle 23"/>
            <p:cNvSpPr/>
            <p:nvPr/>
          </p:nvSpPr>
          <p:spPr>
            <a:xfrm>
              <a:off x="203727" y="0"/>
              <a:ext cx="285531" cy="6858000"/>
            </a:xfrm>
            <a:prstGeom prst="rect">
              <a:avLst/>
            </a:prstGeom>
            <a:solidFill>
              <a:srgbClr val="E9F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0"/>
              <a:ext cx="306887" cy="6858000"/>
            </a:xfrm>
            <a:prstGeom prst="rect">
              <a:avLst/>
            </a:prstGeom>
            <a:solidFill>
              <a:srgbClr val="D5E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76088" y="4040304"/>
            <a:ext cx="5567293" cy="1424199"/>
            <a:chOff x="376088" y="3964102"/>
            <a:chExt cx="5567293" cy="1424199"/>
          </a:xfrm>
        </p:grpSpPr>
        <p:sp>
          <p:nvSpPr>
            <p:cNvPr id="28" name="Rounded Rectangle 27"/>
            <p:cNvSpPr/>
            <p:nvPr/>
          </p:nvSpPr>
          <p:spPr>
            <a:xfrm>
              <a:off x="376088" y="4224177"/>
              <a:ext cx="5567293" cy="1164124"/>
            </a:xfrm>
            <a:prstGeom prst="roundRect">
              <a:avLst>
                <a:gd name="adj" fmla="val 17722"/>
              </a:avLst>
            </a:prstGeom>
            <a:solidFill>
              <a:srgbClr val="D3E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07655" y="4217078"/>
              <a:ext cx="49920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ความเจริญก้าวหน้าของวิทยาศาสตร์และเทคโนโลยี</a:t>
              </a:r>
            </a:p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ทำให้มนุษย์ในอดีตกับปัจจุบันแตกต่างกันในเรื่องใดอีกบ้าง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76088" y="3964102"/>
              <a:ext cx="584488" cy="646331"/>
              <a:chOff x="1672675" y="5469714"/>
              <a:chExt cx="584488" cy="646331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672675" y="5471122"/>
                <a:ext cx="584488" cy="584488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11615" y="5469714"/>
                <a:ext cx="274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32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927808" y="5002837"/>
            <a:ext cx="385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การคมนาคม การแต่งกาย เกษตรกรรม</a:t>
            </a:r>
            <a:endParaRPr lang="en-US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74279" y="2615179"/>
            <a:ext cx="5619750" cy="3530744"/>
            <a:chOff x="879478" y="3703883"/>
            <a:chExt cx="4995152" cy="31208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4" t="59635" r="13068" b="7671"/>
            <a:stretch/>
          </p:blipFill>
          <p:spPr>
            <a:xfrm>
              <a:off x="879478" y="3703883"/>
              <a:ext cx="4995152" cy="31208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22620" y="5024359"/>
              <a:ext cx="1729767" cy="116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ใช้เครื่องมือตามธรรมชาติ เช่น การตีให้เกิดเสียง เพื่อช่วยในการสื่อสารระยะไกล</a:t>
              </a:r>
              <a:endParaRPr lang="en-US" sz="2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41710" y="4958514"/>
              <a:ext cx="1212632" cy="10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สามารถติดต่อสื่อสาร</a:t>
              </a:r>
              <a:b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กันได้</a:t>
              </a:r>
              <a:endParaRPr lang="en-US" sz="2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52505" y="5014738"/>
              <a:ext cx="2035565" cy="144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มีอุปกรณ์</a:t>
              </a: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b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สารสนเทศ</a:t>
              </a:r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ต่าง ๆ เช่น โทรศัพท์เคลื่อนที่ </a:t>
              </a: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เพื่อช่วยใน</a:t>
              </a:r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สื่อสาร</a:t>
              </a:r>
              <a:b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  ได้สะดวกและ</a:t>
              </a:r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รวดเร็ว</a:t>
              </a:r>
              <a:endParaRPr lang="en-US" sz="2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52289" y="5567007"/>
            <a:ext cx="1076259" cy="1284528"/>
            <a:chOff x="693368" y="5391014"/>
            <a:chExt cx="1324015" cy="158022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10" y="5391014"/>
              <a:ext cx="1203573" cy="111589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93368" y="6516889"/>
              <a:ext cx="1324015" cy="45435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คำถามสำคัญ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51695" y="5610075"/>
            <a:ext cx="4011654" cy="1002363"/>
            <a:chOff x="1921063" y="5686277"/>
            <a:chExt cx="4011654" cy="1002363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1921063" y="5686277"/>
              <a:ext cx="3891907" cy="1002363"/>
            </a:xfrm>
            <a:prstGeom prst="wedgeRoundRectCallout">
              <a:avLst>
                <a:gd name="adj1" fmla="val -67195"/>
                <a:gd name="adj2" fmla="val -30884"/>
                <a:gd name="adj3" fmla="val 16667"/>
              </a:avLst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39561" y="5773366"/>
              <a:ext cx="38931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นักเรียนรู้จักอุปกรณ์เทคโนโลยีชนิด</a:t>
              </a:r>
              <a:r>
                <a:rPr lang="th-TH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ใดบ้าง</a:t>
              </a:r>
              <a:br>
                <a:rPr lang="th-TH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ใช้เชื่อมต่ออินเทอร์เน็ตเพื่อติดต่อสื่อสาร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9435" y="1059271"/>
            <a:ext cx="5954844" cy="538095"/>
            <a:chOff x="530321" y="1102815"/>
            <a:chExt cx="5954844" cy="538095"/>
          </a:xfrm>
        </p:grpSpPr>
        <p:grpSp>
          <p:nvGrpSpPr>
            <p:cNvPr id="7" name="Group 6"/>
            <p:cNvGrpSpPr/>
            <p:nvPr/>
          </p:nvGrpSpPr>
          <p:grpSpPr>
            <a:xfrm>
              <a:off x="530321" y="1102815"/>
              <a:ext cx="1532260" cy="538095"/>
              <a:chOff x="891560" y="1119979"/>
              <a:chExt cx="1532260" cy="53809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91560" y="1119979"/>
                <a:ext cx="1532260" cy="520931"/>
              </a:xfrm>
              <a:prstGeom prst="roundRect">
                <a:avLst/>
              </a:prstGeom>
              <a:solidFill>
                <a:srgbClr val="FEE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62701" y="1196409"/>
                <a:ext cx="1281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วัตถุประสงค์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107707" y="1141818"/>
              <a:ext cx="4377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เปรียบเทียบ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เทคโนโลยีการสื่อสารข้อมูลที่เกิดขึ้นได้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5865" y="1659941"/>
            <a:ext cx="6160646" cy="922580"/>
            <a:chOff x="475865" y="1659941"/>
            <a:chExt cx="6160646" cy="922580"/>
          </a:xfrm>
        </p:grpSpPr>
        <p:sp>
          <p:nvSpPr>
            <p:cNvPr id="26" name="TextBox 25"/>
            <p:cNvSpPr txBox="1"/>
            <p:nvPr/>
          </p:nvSpPr>
          <p:spPr>
            <a:xfrm>
              <a:off x="2107707" y="1751524"/>
              <a:ext cx="45288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สมุด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สำหรับจดบันทึก หรือแบบฝึกหัด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เล่ม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ปากกา			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ด้าม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75865" y="1659941"/>
              <a:ext cx="1532260" cy="600164"/>
              <a:chOff x="475865" y="1659941"/>
              <a:chExt cx="1532260" cy="600164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475865" y="1729752"/>
                <a:ext cx="1532260" cy="52093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01704" y="1659941"/>
                <a:ext cx="1302596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อุปกรณ์</a:t>
                </a:r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482691" y="2615179"/>
            <a:ext cx="6153820" cy="1272999"/>
            <a:chOff x="482691" y="2615179"/>
            <a:chExt cx="6153820" cy="1272999"/>
          </a:xfrm>
        </p:grpSpPr>
        <p:grpSp>
          <p:nvGrpSpPr>
            <p:cNvPr id="11" name="Group 10"/>
            <p:cNvGrpSpPr/>
            <p:nvPr/>
          </p:nvGrpSpPr>
          <p:grpSpPr>
            <a:xfrm>
              <a:off x="482691" y="2615179"/>
              <a:ext cx="1532260" cy="646331"/>
              <a:chOff x="493210" y="2286768"/>
              <a:chExt cx="1532260" cy="646331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493210" y="2368476"/>
                <a:ext cx="1532260" cy="520931"/>
              </a:xfrm>
              <a:prstGeom prst="roundRect">
                <a:avLst/>
              </a:prstGeom>
              <a:solidFill>
                <a:srgbClr val="A9E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8825" y="2286768"/>
                <a:ext cx="10199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วิธี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ปฏิบัติ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2162836" y="2687849"/>
              <a:ext cx="44736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เปรียบเทียบการสื่อสารของมนุษย์สมัย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โบราณ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กับ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การสื่อสารของมนุษย์ในปัจจุบันว่า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มีความแตกต่างกันและเหมือนกันอย่างไร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4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" y="106274"/>
            <a:ext cx="12191999" cy="1064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1999" cy="1064711"/>
          </a:xfrm>
          <a:prstGeom prst="rect">
            <a:avLst/>
          </a:prstGeom>
          <a:solidFill>
            <a:srgbClr val="74A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A7D6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231" y="90158"/>
            <a:ext cx="4017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การใช้อินเทอร์เน็ต</a:t>
            </a:r>
            <a:endParaRPr lang="en-US" sz="6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4746" y="1124897"/>
            <a:ext cx="11226751" cy="3970318"/>
            <a:chOff x="-34746" y="1124897"/>
            <a:chExt cx="11226751" cy="3970318"/>
          </a:xfrm>
        </p:grpSpPr>
        <p:sp>
          <p:nvSpPr>
            <p:cNvPr id="19" name="Rounded Rectangle 18"/>
            <p:cNvSpPr/>
            <p:nvPr/>
          </p:nvSpPr>
          <p:spPr>
            <a:xfrm>
              <a:off x="-34746" y="3193041"/>
              <a:ext cx="4846232" cy="52093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-21775" y="2567353"/>
              <a:ext cx="3657603" cy="520931"/>
            </a:xfrm>
            <a:prstGeom prst="roundRect">
              <a:avLst/>
            </a:prstGeom>
            <a:solidFill>
              <a:srgbClr val="FEE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4711" y="1124897"/>
              <a:ext cx="10127294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	บริการ</a:t>
              </a:r>
              <a:r>
                <a:rPr lang="th-TH" sz="28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บนอินเทอร์เน็ตที่ได้รับความนิยม  คือ  การเข้าสู่เว็บไซต์ต่าง ๆ  </a:t>
              </a:r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นอกจากนี้</a:t>
              </a:r>
              <a:r>
                <a:rPr lang="th-TH" sz="28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ยังมี</a:t>
              </a:r>
              <a:r>
                <a:rPr lang="th-TH" sz="2800" b="1" dirty="0" smtClean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องค์ประกอบและ</a:t>
              </a:r>
              <a:r>
                <a:rPr lang="th-TH" sz="28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สิ่งที่ควรรู้จัก  ดังนี้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เว็บไซต์ (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web site)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 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แหล่งที่เก็บข้อมูลต่าง ๆ ที่อยู่บนอินเทอร์เน็ต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เว็บเบราว์เซอร์ (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web browser)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 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โปรแกรมในเครื่องคอมพิวเตอร์สำหรับแสดงข้อมูลต่าง ๆ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ทั้ง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ข้อความ  ภาพ  เสียง  ในการใช้อินเทอร์เน็ตจะต้องใช้โปรแกรมเพื่อเปิดเว็บไซต์ </a:t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ตัวอย่างของโปรแกรมนี้ เช่น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 flipV="1">
            <a:off x="0" y="0"/>
            <a:ext cx="1064711" cy="1064711"/>
            <a:chOff x="0" y="0"/>
            <a:chExt cx="1064711" cy="1064711"/>
          </a:xfrm>
        </p:grpSpPr>
        <p:sp>
          <p:nvSpPr>
            <p:cNvPr id="8" name="Right Triangle 7"/>
            <p:cNvSpPr/>
            <p:nvPr/>
          </p:nvSpPr>
          <p:spPr>
            <a:xfrm>
              <a:off x="0" y="0"/>
              <a:ext cx="1064711" cy="1064711"/>
            </a:xfrm>
            <a:prstGeom prst="rtTriangle">
              <a:avLst/>
            </a:prstGeom>
            <a:solidFill>
              <a:srgbClr val="125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216072" y="209809"/>
              <a:ext cx="632565" cy="632565"/>
            </a:xfrm>
            <a:prstGeom prst="rtTriangle">
              <a:avLst/>
            </a:prstGeom>
            <a:solidFill>
              <a:srgbClr val="F1F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8781" y="4504544"/>
            <a:ext cx="2983201" cy="2261231"/>
            <a:chOff x="2454896" y="4262042"/>
            <a:chExt cx="2983201" cy="22612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2" t="36437" r="60064" b="45479"/>
            <a:stretch/>
          </p:blipFill>
          <p:spPr>
            <a:xfrm>
              <a:off x="3168338" y="4262042"/>
              <a:ext cx="1556316" cy="165969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54896" y="5838470"/>
              <a:ext cx="2983201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โปรแกรม </a:t>
              </a:r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Microsoft Edge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93538" y="4472280"/>
            <a:ext cx="4635070" cy="2347751"/>
            <a:chOff x="5511413" y="4283813"/>
            <a:chExt cx="4635070" cy="23477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53" t="36437" r="17034" b="45479"/>
            <a:stretch/>
          </p:blipFill>
          <p:spPr>
            <a:xfrm>
              <a:off x="7167803" y="4283813"/>
              <a:ext cx="1533966" cy="165969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11413" y="5892900"/>
              <a:ext cx="46350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โปรแกรม </a:t>
              </a:r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Chrome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1776" y="0"/>
            <a:ext cx="12549056" cy="6697692"/>
            <a:chOff x="-21776" y="0"/>
            <a:chExt cx="12549056" cy="6697692"/>
          </a:xfrm>
        </p:grpSpPr>
        <p:sp>
          <p:nvSpPr>
            <p:cNvPr id="15" name="Rounded Rectangle 14"/>
            <p:cNvSpPr/>
            <p:nvPr/>
          </p:nvSpPr>
          <p:spPr>
            <a:xfrm>
              <a:off x="-17425" y="3393882"/>
              <a:ext cx="3515005" cy="5209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-21776" y="2662603"/>
              <a:ext cx="1599115" cy="52093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-21775" y="1881553"/>
              <a:ext cx="1599115" cy="520931"/>
            </a:xfrm>
            <a:prstGeom prst="roundRect">
              <a:avLst/>
            </a:prstGeom>
            <a:solidFill>
              <a:srgbClr val="99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2" y="106274"/>
              <a:ext cx="12191999" cy="10647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0"/>
              <a:ext cx="12191999" cy="1064711"/>
            </a:xfrm>
            <a:prstGeom prst="rect">
              <a:avLst/>
            </a:prstGeom>
            <a:solidFill>
              <a:srgbClr val="74A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1A7D6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94231" y="101044"/>
              <a:ext cx="40174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การใช้อินเทอร์เน็ต</a:t>
              </a:r>
              <a:endParaRPr lang="en-US" sz="6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1038" y="948545"/>
              <a:ext cx="1238624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ในการเข้าสู่เว็บไซต์</a:t>
              </a:r>
              <a:r>
                <a:rPr lang="en-US" sz="36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6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จะต้องพิมพ์ชื่อของเว็บไซต์นั้น</a:t>
              </a:r>
              <a:r>
                <a:rPr lang="en-US" sz="36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6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ในช่องที่ใช้กำหนดที่อยู่ของเว็บเบราว์เซอร์</a:t>
              </a: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 startAt="3"/>
              </a:pP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URL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    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ตำแหน่งชื่อเรียกเว็บไซต์ซึ่งต้องระบุทุกครั้งที่ต้องการเปิดเว็บไซต์</a:t>
              </a:r>
              <a:endParaRPr lang="en-US" sz="32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 startAt="3"/>
              </a:pP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http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   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ส่วนที่ทำหน้าที่เชื่อมโยงและแลกเปลี่ยนข้อมูลต่าง</a:t>
              </a:r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ๆ บนอินเทอร์เน็ต</a:t>
              </a:r>
              <a:endParaRPr lang="en-US" sz="32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lnSpc>
                  <a:spcPct val="150000"/>
                </a:lnSpc>
                <a:buFont typeface="+mj-lt"/>
                <a:buAutoNum type="arabicPeriod" startAt="3"/>
              </a:pP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เวิลด์ไวด์เว็บ หรือ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www.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 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บริการบนอินเทอร์เน็ต บริการนี้ คือ การเปิดเว็บไซต์ต่าง ๆ นั่นเอง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 flipV="1">
              <a:off x="0" y="0"/>
              <a:ext cx="1064711" cy="1064711"/>
              <a:chOff x="0" y="0"/>
              <a:chExt cx="1064711" cy="1064711"/>
            </a:xfrm>
          </p:grpSpPr>
          <p:sp>
            <p:nvSpPr>
              <p:cNvPr id="8" name="Right Triangle 7"/>
              <p:cNvSpPr/>
              <p:nvPr/>
            </p:nvSpPr>
            <p:spPr>
              <a:xfrm>
                <a:off x="0" y="0"/>
                <a:ext cx="1064711" cy="1064711"/>
              </a:xfrm>
              <a:prstGeom prst="rtTriangle">
                <a:avLst/>
              </a:prstGeom>
              <a:solidFill>
                <a:srgbClr val="125E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9" name="Right Triangle 8"/>
              <p:cNvSpPr/>
              <p:nvPr/>
            </p:nvSpPr>
            <p:spPr>
              <a:xfrm>
                <a:off x="216072" y="209809"/>
                <a:ext cx="632565" cy="632565"/>
              </a:xfrm>
              <a:prstGeom prst="rtTriangle">
                <a:avLst/>
              </a:prstGeom>
              <a:solidFill>
                <a:srgbClr val="F1F0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604396" y="5911050"/>
              <a:ext cx="2983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1600" dirty="0">
                  <a:latin typeface="TH Sarabun New" pitchFamily="34" charset="-34"/>
                  <a:cs typeface="TH Sarabun New" pitchFamily="34" charset="-34"/>
                </a:rPr>
                <a:t>องค์ประกอบของเว็บไซต์ </a:t>
              </a:r>
              <a:r>
                <a:rPr lang="en-US" sz="1600" dirty="0">
                  <a:latin typeface="TH Sarabun New" pitchFamily="34" charset="-34"/>
                  <a:cs typeface="TH Sarabun New" pitchFamily="34" charset="-34"/>
                </a:rPr>
                <a:t>Google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6" t="5206" r="7566" b="72146"/>
            <a:stretch/>
          </p:blipFill>
          <p:spPr>
            <a:xfrm>
              <a:off x="2920978" y="4052683"/>
              <a:ext cx="7103132" cy="264500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499" y="167134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31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1666</Words>
  <Application>Microsoft Office PowerPoint</Application>
  <PresentationFormat>Custom</PresentationFormat>
  <Paragraphs>313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Angsana New</vt:lpstr>
      <vt:lpstr>Sarabun</vt:lpstr>
      <vt:lpstr>Times New Roman</vt:lpstr>
      <vt:lpstr>TH Sarabun New</vt:lpstr>
      <vt:lpstr>Cordia New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Pawarit Methanan</dc:creator>
  <cp:lastModifiedBy>Sopin</cp:lastModifiedBy>
  <cp:revision>267</cp:revision>
  <dcterms:created xsi:type="dcterms:W3CDTF">2019-06-29T08:36:18Z</dcterms:created>
  <dcterms:modified xsi:type="dcterms:W3CDTF">2020-01-06T06:59:35Z</dcterms:modified>
</cp:coreProperties>
</file>