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455" r:id="rId3"/>
    <p:sldId id="324" r:id="rId4"/>
    <p:sldId id="326" r:id="rId5"/>
    <p:sldId id="445" r:id="rId6"/>
    <p:sldId id="327" r:id="rId7"/>
    <p:sldId id="328" r:id="rId8"/>
    <p:sldId id="329" r:id="rId9"/>
    <p:sldId id="330" r:id="rId10"/>
    <p:sldId id="331" r:id="rId11"/>
    <p:sldId id="332" r:id="rId12"/>
    <p:sldId id="333" r:id="rId13"/>
    <p:sldId id="438" r:id="rId14"/>
    <p:sldId id="334" r:id="rId15"/>
    <p:sldId id="335" r:id="rId16"/>
    <p:sldId id="336" r:id="rId17"/>
    <p:sldId id="446" r:id="rId18"/>
    <p:sldId id="337" r:id="rId19"/>
    <p:sldId id="447" r:id="rId20"/>
    <p:sldId id="338" r:id="rId21"/>
    <p:sldId id="448" r:id="rId22"/>
    <p:sldId id="339" r:id="rId23"/>
    <p:sldId id="449" r:id="rId24"/>
    <p:sldId id="450" r:id="rId25"/>
    <p:sldId id="340" r:id="rId26"/>
    <p:sldId id="341" r:id="rId27"/>
    <p:sldId id="342" r:id="rId28"/>
    <p:sldId id="344" r:id="rId29"/>
    <p:sldId id="451" r:id="rId30"/>
    <p:sldId id="345" r:id="rId31"/>
    <p:sldId id="452" r:id="rId32"/>
    <p:sldId id="347" r:id="rId33"/>
    <p:sldId id="453" r:id="rId34"/>
    <p:sldId id="349" r:id="rId35"/>
    <p:sldId id="454" r:id="rId36"/>
    <p:sldId id="348" r:id="rId37"/>
    <p:sldId id="350" r:id="rId38"/>
    <p:sldId id="351" r:id="rId39"/>
    <p:sldId id="352" r:id="rId40"/>
    <p:sldId id="353" r:id="rId41"/>
    <p:sldId id="354" r:id="rId42"/>
    <p:sldId id="355" r:id="rId43"/>
    <p:sldId id="356" r:id="rId44"/>
    <p:sldId id="357" r:id="rId45"/>
    <p:sldId id="358" r:id="rId46"/>
    <p:sldId id="359" r:id="rId47"/>
    <p:sldId id="360" r:id="rId48"/>
    <p:sldId id="361" r:id="rId49"/>
    <p:sldId id="362" r:id="rId50"/>
    <p:sldId id="416" r:id="rId51"/>
    <p:sldId id="417" r:id="rId52"/>
    <p:sldId id="418" r:id="rId53"/>
    <p:sldId id="419" r:id="rId54"/>
    <p:sldId id="420" r:id="rId55"/>
    <p:sldId id="421" r:id="rId56"/>
    <p:sldId id="422" r:id="rId57"/>
    <p:sldId id="423" r:id="rId58"/>
    <p:sldId id="424" r:id="rId59"/>
    <p:sldId id="425" r:id="rId60"/>
  </p:sldIdLst>
  <p:sldSz cx="12192000" cy="6858000"/>
  <p:notesSz cx="6858000" cy="9144000"/>
  <p:embeddedFontLst>
    <p:embeddedFont>
      <p:font typeface="Angsana New" pitchFamily="18" charset="-34"/>
      <p:regular r:id="rId61"/>
      <p:bold r:id="rId62"/>
      <p:italic r:id="rId63"/>
      <p:boldItalic r:id="rId64"/>
    </p:embeddedFont>
    <p:embeddedFont>
      <p:font typeface="Calibri" pitchFamily="34" charset="0"/>
      <p:regular r:id="rId65"/>
      <p:bold r:id="rId66"/>
      <p:italic r:id="rId67"/>
      <p:boldItalic r:id="rId68"/>
    </p:embeddedFont>
    <p:embeddedFont>
      <p:font typeface="TH Sarabun New" pitchFamily="34" charset="-34"/>
      <p:regular r:id="rId69"/>
      <p:bold r:id="rId70"/>
      <p:italic r:id="rId71"/>
      <p:boldItalic r:id="rId7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40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warit Methanan" initials="PM" lastIdx="1" clrIdx="0">
    <p:extLst>
      <p:ext uri="{19B8F6BF-5375-455C-9EA6-DF929625EA0E}">
        <p15:presenceInfo xmlns:p15="http://schemas.microsoft.com/office/powerpoint/2012/main" xmlns="" userId="Pawarit Methan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E66F23"/>
    <a:srgbClr val="CCFF66"/>
    <a:srgbClr val="FFE58E"/>
    <a:srgbClr val="86722A"/>
    <a:srgbClr val="E7BF58"/>
    <a:srgbClr val="BB758F"/>
    <a:srgbClr val="FEDE88"/>
    <a:srgbClr val="E5D471"/>
    <a:srgbClr val="B472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41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86" y="-108"/>
      </p:cViewPr>
      <p:guideLst>
        <p:guide orient="horz" pos="340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font" Target="fonts/font6.fntdata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font" Target="fonts/font1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4.fntdata"/><Relationship Id="rId69" Type="http://schemas.openxmlformats.org/officeDocument/2006/relationships/font" Target="fonts/font9.fntdata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font" Target="fonts/font7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2.fntdata"/><Relationship Id="rId70" Type="http://schemas.openxmlformats.org/officeDocument/2006/relationships/font" Target="fonts/font10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font" Target="fonts/font5.fntdata"/><Relationship Id="rId73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66F23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A3CB-41FA-84E3-6CBA38226AEC}"/>
              </c:ext>
            </c:extLst>
          </c:dPt>
          <c:dPt>
            <c:idx val="1"/>
            <c:invertIfNegative val="0"/>
            <c:bubble3D val="0"/>
            <c:spPr>
              <a:solidFill>
                <a:srgbClr val="86722A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3CB-41FA-84E3-6CBA38226AEC}"/>
              </c:ext>
            </c:extLst>
          </c:dPt>
          <c:dPt>
            <c:idx val="2"/>
            <c:invertIfNegative val="0"/>
            <c:bubble3D val="0"/>
            <c:spPr>
              <a:solidFill>
                <a:srgbClr val="FFE58E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A3CB-41FA-84E3-6CBA38226AEC}"/>
              </c:ext>
            </c:extLst>
          </c:dPt>
          <c:dPt>
            <c:idx val="3"/>
            <c:invertIfNegative val="0"/>
            <c:bubble3D val="0"/>
            <c:spPr>
              <a:solidFill>
                <a:srgbClr val="BB758F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3CB-41FA-84E3-6CBA38226AEC}"/>
              </c:ext>
            </c:extLst>
          </c:dPt>
          <c:dPt>
            <c:idx val="4"/>
            <c:invertIfNegative val="0"/>
            <c:bubble3D val="0"/>
            <c:spPr>
              <a:solidFill>
                <a:srgbClr val="C53028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A3CB-41FA-84E3-6CBA38226AEC}"/>
              </c:ext>
            </c:extLst>
          </c:dPt>
          <c:dPt>
            <c:idx val="5"/>
            <c:invertIfNegative val="0"/>
            <c:bubble3D val="0"/>
            <c:spPr>
              <a:solidFill>
                <a:srgbClr val="E7BF58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3CB-41FA-84E3-6CBA38226AE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accent5">
                        <a:lumMod val="75000"/>
                      </a:schemeClr>
                    </a:solidFill>
                    <a:latin typeface="TH Sarabun New" pitchFamily="34" charset="-34"/>
                    <a:ea typeface="+mn-ea"/>
                    <a:cs typeface="TH Sarabun New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ส้ม</c:v>
                </c:pt>
                <c:pt idx="1">
                  <c:v>ทุเรียน</c:v>
                </c:pt>
                <c:pt idx="2">
                  <c:v>กล้วย</c:v>
                </c:pt>
                <c:pt idx="3">
                  <c:v>องุ่น</c:v>
                </c:pt>
                <c:pt idx="4">
                  <c:v>แอปเปิล</c:v>
                </c:pt>
                <c:pt idx="5">
                  <c:v>มะม่วง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6</c:v>
                </c:pt>
                <c:pt idx="1">
                  <c:v>2</c:v>
                </c:pt>
                <c:pt idx="2">
                  <c:v>10</c:v>
                </c:pt>
                <c:pt idx="3">
                  <c:v>6</c:v>
                </c:pt>
                <c:pt idx="4">
                  <c:v>9</c:v>
                </c:pt>
                <c:pt idx="5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DE8-AE4A-AACC-3AFB0E4BB74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77722368"/>
        <c:axId val="42865152"/>
      </c:barChart>
      <c:catAx>
        <c:axId val="177722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accent5">
                    <a:lumMod val="75000"/>
                  </a:schemeClr>
                </a:solidFill>
                <a:latin typeface="TH Sarabun New" pitchFamily="34" charset="-34"/>
                <a:ea typeface="+mn-ea"/>
                <a:cs typeface="TH Sarabun New" pitchFamily="34" charset="-34"/>
              </a:defRPr>
            </a:pPr>
            <a:endParaRPr lang="th-TH"/>
          </a:p>
        </c:txPr>
        <c:crossAx val="42865152"/>
        <c:crosses val="autoZero"/>
        <c:auto val="1"/>
        <c:lblAlgn val="ctr"/>
        <c:lblOffset val="100"/>
        <c:noMultiLvlLbl val="0"/>
      </c:catAx>
      <c:valAx>
        <c:axId val="42865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accent5">
                    <a:lumMod val="75000"/>
                  </a:schemeClr>
                </a:solidFill>
                <a:latin typeface="TH Sarabun New" pitchFamily="34" charset="-34"/>
                <a:ea typeface="+mn-ea"/>
                <a:cs typeface="TH Sarabun New" pitchFamily="34" charset="-34"/>
              </a:defRPr>
            </a:pPr>
            <a:endParaRPr lang="th-TH"/>
          </a:p>
        </c:txPr>
        <c:crossAx val="177722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accent5">
              <a:lumMod val="75000"/>
            </a:schemeClr>
          </a:solidFill>
          <a:latin typeface="Sarabun" pitchFamily="2" charset="-34"/>
          <a:cs typeface="Sarabun" pitchFamily="2" charset="-34"/>
        </a:defRPr>
      </a:pPr>
      <a:endParaRPr lang="th-TH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65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304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819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740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5086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291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7218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6482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8930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7710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030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079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8919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5292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843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537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496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94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9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42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412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742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arabun" panose="00000500000000000000" pitchFamily="2" charset="-34"/>
                <a:cs typeface="Sarabun" panose="00000500000000000000" pitchFamily="2" charset="-34"/>
              </a:defRPr>
            </a:lvl1pPr>
          </a:lstStyle>
          <a:p>
            <a:fld id="{96672549-0133-437C-BC07-09063276E981}" type="datetimeFigureOut">
              <a:rPr lang="en-US" smtClean="0"/>
              <a:pPr/>
              <a:t>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arabun" panose="00000500000000000000" pitchFamily="2" charset="-34"/>
                <a:cs typeface="Sarabun" panose="00000500000000000000" pitchFamily="2" charset="-34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arabun" panose="00000500000000000000" pitchFamily="2" charset="-34"/>
                <a:cs typeface="Sarabun" panose="00000500000000000000" pitchFamily="2" charset="-34"/>
              </a:defRPr>
            </a:lvl1pPr>
          </a:lstStyle>
          <a:p>
            <a:fld id="{B2853412-2AC3-4A78-9C10-79F80352EA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989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arabun" panose="00000500000000000000" pitchFamily="2" charset="-34"/>
          <a:ea typeface="+mj-ea"/>
          <a:cs typeface="Sarabun" panose="00000500000000000000" pitchFamily="2" charset="-34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arabun" panose="00000500000000000000" pitchFamily="2" charset="-34"/>
          <a:ea typeface="+mn-ea"/>
          <a:cs typeface="Sarabun" panose="00000500000000000000" pitchFamily="2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arabun" panose="00000500000000000000" pitchFamily="2" charset="-34"/>
          <a:ea typeface="+mn-ea"/>
          <a:cs typeface="Sarabun" panose="00000500000000000000" pitchFamily="2" charset="-34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arabun" panose="00000500000000000000" pitchFamily="2" charset="-34"/>
          <a:ea typeface="+mn-ea"/>
          <a:cs typeface="Sarabun" panose="00000500000000000000" pitchFamily="2" charset="-34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arabun" panose="00000500000000000000" pitchFamily="2" charset="-34"/>
          <a:ea typeface="+mn-ea"/>
          <a:cs typeface="Sarabun" panose="00000500000000000000" pitchFamily="2" charset="-34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arabun" panose="00000500000000000000" pitchFamily="2" charset="-34"/>
          <a:ea typeface="+mn-ea"/>
          <a:cs typeface="Sarabun" panose="00000500000000000000" pitchFamily="2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arabun" panose="00000500000000000000" pitchFamily="2" charset="-34"/>
                <a:cs typeface="Sarabun" panose="00000500000000000000" pitchFamily="2" charset="-34"/>
              </a:defRPr>
            </a:lvl1pPr>
          </a:lstStyle>
          <a:p>
            <a:fld id="{96672549-0133-437C-BC07-09063276E9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arabun" panose="00000500000000000000" pitchFamily="2" charset="-34"/>
                <a:cs typeface="Sarabun" panose="00000500000000000000" pitchFamily="2" charset="-34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arabun" panose="00000500000000000000" pitchFamily="2" charset="-34"/>
                <a:cs typeface="Sarabun" panose="00000500000000000000" pitchFamily="2" charset="-34"/>
              </a:defRPr>
            </a:lvl1pPr>
          </a:lstStyle>
          <a:p>
            <a:fld id="{B2853412-2AC3-4A78-9C10-79F80352EA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390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arabun" panose="00000500000000000000" pitchFamily="2" charset="-34"/>
          <a:ea typeface="+mj-ea"/>
          <a:cs typeface="Sarabun" panose="00000500000000000000" pitchFamily="2" charset="-34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arabun" panose="00000500000000000000" pitchFamily="2" charset="-34"/>
          <a:ea typeface="+mn-ea"/>
          <a:cs typeface="Sarabun" panose="00000500000000000000" pitchFamily="2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arabun" panose="00000500000000000000" pitchFamily="2" charset="-34"/>
          <a:ea typeface="+mn-ea"/>
          <a:cs typeface="Sarabun" panose="00000500000000000000" pitchFamily="2" charset="-34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arabun" panose="00000500000000000000" pitchFamily="2" charset="-34"/>
          <a:ea typeface="+mn-ea"/>
          <a:cs typeface="Sarabun" panose="00000500000000000000" pitchFamily="2" charset="-34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arabun" panose="00000500000000000000" pitchFamily="2" charset="-34"/>
          <a:ea typeface="+mn-ea"/>
          <a:cs typeface="Sarabun" panose="00000500000000000000" pitchFamily="2" charset="-34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arabun" panose="00000500000000000000" pitchFamily="2" charset="-34"/>
          <a:ea typeface="+mn-ea"/>
          <a:cs typeface="Sarabun" panose="00000500000000000000" pitchFamily="2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image" Target="../media/image26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png"/><Relationship Id="rId5" Type="http://schemas.openxmlformats.org/officeDocument/2006/relationships/image" Target="../media/image58.png"/><Relationship Id="rId4" Type="http://schemas.openxmlformats.org/officeDocument/2006/relationships/image" Target="../media/image26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2F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52"/>
          <a:stretch/>
        </p:blipFill>
        <p:spPr>
          <a:xfrm>
            <a:off x="7386727" y="3103059"/>
            <a:ext cx="4805273" cy="37549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927" y="-1"/>
            <a:ext cx="8287073" cy="17771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37707" y="1743607"/>
            <a:ext cx="8354291" cy="1536367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46035" y="2012569"/>
            <a:ext cx="817723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7600" b="1" dirty="0">
                <a:solidFill>
                  <a:prstClr val="white"/>
                </a:solidFill>
                <a:latin typeface="TH Sarabun New" pitchFamily="34" charset="-34"/>
                <a:cs typeface="TH Sarabun New" pitchFamily="34" charset="-34"/>
              </a:rPr>
              <a:t>เทคโนโลยี (วิทยาการคำนวณ)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205948" y="3369591"/>
            <a:ext cx="2874505" cy="4878259"/>
            <a:chOff x="5133409" y="4224864"/>
            <a:chExt cx="2874505" cy="4878259"/>
          </a:xfrm>
        </p:grpSpPr>
        <p:sp>
          <p:nvSpPr>
            <p:cNvPr id="8" name="TextBox 7"/>
            <p:cNvSpPr txBox="1"/>
            <p:nvPr/>
          </p:nvSpPr>
          <p:spPr>
            <a:xfrm>
              <a:off x="5670840" y="4224864"/>
              <a:ext cx="2004075" cy="48782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1100" b="1" dirty="0">
                  <a:solidFill>
                    <a:prstClr val="white"/>
                  </a:solidFill>
                  <a:latin typeface="TH Sarabun New" pitchFamily="34" charset="-34"/>
                  <a:cs typeface="TH Sarabun New" pitchFamily="34" charset="-34"/>
                </a:rPr>
                <a:t>๔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33409" y="4481130"/>
              <a:ext cx="28745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b="1" dirty="0">
                  <a:solidFill>
                    <a:prstClr val="white"/>
                  </a:solidFill>
                  <a:latin typeface="TH Sarabun New" pitchFamily="34" charset="-34"/>
                  <a:cs typeface="TH Sarabun New" pitchFamily="34" charset="-34"/>
                </a:rPr>
                <a:t>ชั้นประถมศึกษาปีที่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09991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53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rgbClr val="EBBB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1" y="101044"/>
            <a:ext cx="35637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การนำเสนอข้อมูล</a:t>
            </a:r>
            <a:endParaRPr lang="en-US" sz="54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rgbClr val="B980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92114" y="1160694"/>
            <a:ext cx="5521820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ตัวอย่างที่ 2  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นักเรียนรวบรวมข้อมูล</a:t>
            </a: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เกี่ยวกับขวด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น้ำที่ทิ้งในโรงเรียนเพื่อนำมาประดิษฐ์ของเล่น  นักเรียนอาจเดินสำรวจและเก็บขวดเปล่าทั้งหมด  แล้วจึงเปรียบเทียบเพื่อแยกขวดที่สามารถนำมาทำสิ่งประดิษฐ์ได้  โดยอาจแบ่งเป็นกลุ่ม  </a:t>
            </a: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เช่น</a:t>
            </a:r>
            <a:endParaRPr lang="th-TH" sz="24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20973" y="1391963"/>
            <a:ext cx="56451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400" b="1" dirty="0">
                <a:solidFill>
                  <a:srgbClr val="0066FF"/>
                </a:solidFill>
                <a:latin typeface="TH Sarabun New" pitchFamily="34" charset="-34"/>
                <a:cs typeface="TH Sarabun New" pitchFamily="34" charset="-34"/>
              </a:rPr>
              <a:t>นอกจากนี้ นักเรียนยังนำเสนอข้อมูลในลักษณะของแผนภูมิแท่งได้เช่นกัน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338" y="2474039"/>
            <a:ext cx="5689443" cy="39376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56777" y="3549352"/>
            <a:ext cx="4992913" cy="2862322"/>
            <a:chOff x="449943" y="3886818"/>
            <a:chExt cx="4992913" cy="2862322"/>
          </a:xfrm>
        </p:grpSpPr>
        <p:sp>
          <p:nvSpPr>
            <p:cNvPr id="15" name="Rounded Rectangle 14"/>
            <p:cNvSpPr/>
            <p:nvPr/>
          </p:nvSpPr>
          <p:spPr>
            <a:xfrm>
              <a:off x="449943" y="3909307"/>
              <a:ext cx="4992913" cy="273832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EBBB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09834" y="3886818"/>
              <a:ext cx="4284686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ขวด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ที่ใช้ไม่ได้		มีจำนวน 30 ใบ</a:t>
              </a:r>
            </a:p>
            <a:p>
              <a:pPr>
                <a:lnSpc>
                  <a:spcPct val="150000"/>
                </a:lnSpc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ขวดที่ใช้ได้ แบ่งเป็น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ขวดขนาดใหญ่  	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	มี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จำนวน   8 ใบ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ขวดขนาดกลาง    	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	มี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จำนวน 12 ใบ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ขวดขนาดเล็ก     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	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	มีจำนวน 42 ใบ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201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847685" y="2233218"/>
            <a:ext cx="4148856" cy="646331"/>
            <a:chOff x="847685" y="2233218"/>
            <a:chExt cx="4148856" cy="646331"/>
          </a:xfrm>
        </p:grpSpPr>
        <p:sp>
          <p:nvSpPr>
            <p:cNvPr id="34" name="Rounded Rectangle 33"/>
            <p:cNvSpPr/>
            <p:nvPr/>
          </p:nvSpPr>
          <p:spPr>
            <a:xfrm>
              <a:off x="847685" y="2271874"/>
              <a:ext cx="1248593" cy="520931"/>
            </a:xfrm>
            <a:prstGeom prst="roundRect">
              <a:avLst/>
            </a:prstGeom>
            <a:solidFill>
              <a:srgbClr val="A9E1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997261" y="2233218"/>
              <a:ext cx="3999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วิธี</a:t>
              </a: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ปฏิบัติ      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หาก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มีผลไม้ ดังนี้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 </a:t>
              </a:r>
              <a:endParaRPr lang="th-TH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47685" y="105054"/>
            <a:ext cx="6520377" cy="859573"/>
            <a:chOff x="847685" y="105054"/>
            <a:chExt cx="6520377" cy="859573"/>
          </a:xfrm>
        </p:grpSpPr>
        <p:sp>
          <p:nvSpPr>
            <p:cNvPr id="13" name="Rounded Rectangle 12"/>
            <p:cNvSpPr/>
            <p:nvPr/>
          </p:nvSpPr>
          <p:spPr>
            <a:xfrm>
              <a:off x="847685" y="269347"/>
              <a:ext cx="6520377" cy="663199"/>
            </a:xfrm>
            <a:prstGeom prst="roundRect">
              <a:avLst>
                <a:gd name="adj" fmla="val 50000"/>
              </a:avLst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847685" y="270933"/>
              <a:ext cx="2144261" cy="663199"/>
            </a:xfrm>
            <a:prstGeom prst="roundRect">
              <a:avLst>
                <a:gd name="adj" fmla="val 50000"/>
              </a:avLst>
            </a:prstGeom>
            <a:solidFill>
              <a:srgbClr val="FBD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95566" y="132959"/>
              <a:ext cx="128592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กิจกรรมที่</a:t>
              </a:r>
              <a:endPara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186456" y="127829"/>
              <a:ext cx="121219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เพื่อนรู้ใจ</a:t>
              </a:r>
            </a:p>
          </p:txBody>
        </p:sp>
        <p:sp>
          <p:nvSpPr>
            <p:cNvPr id="17" name="Freeform 16"/>
            <p:cNvSpPr/>
            <p:nvPr/>
          </p:nvSpPr>
          <p:spPr>
            <a:xfrm>
              <a:off x="947887" y="835589"/>
              <a:ext cx="6319972" cy="94583"/>
            </a:xfrm>
            <a:custGeom>
              <a:avLst/>
              <a:gdLst>
                <a:gd name="connsiteX0" fmla="*/ 0 w 6319972"/>
                <a:gd name="connsiteY0" fmla="*/ 0 h 94583"/>
                <a:gd name="connsiteX1" fmla="*/ 6319972 w 6319972"/>
                <a:gd name="connsiteY1" fmla="*/ 0 h 94583"/>
                <a:gd name="connsiteX2" fmla="*/ 6273975 w 6319972"/>
                <a:gd name="connsiteY2" fmla="*/ 37951 h 94583"/>
                <a:gd name="connsiteX3" fmla="*/ 6088574 w 6319972"/>
                <a:gd name="connsiteY3" fmla="*/ 94583 h 94583"/>
                <a:gd name="connsiteX4" fmla="*/ 231397 w 6319972"/>
                <a:gd name="connsiteY4" fmla="*/ 94582 h 94583"/>
                <a:gd name="connsiteX5" fmla="*/ 45996 w 6319972"/>
                <a:gd name="connsiteY5" fmla="*/ 37950 h 94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9972" h="94583">
                  <a:moveTo>
                    <a:pt x="0" y="0"/>
                  </a:moveTo>
                  <a:lnTo>
                    <a:pt x="6319972" y="0"/>
                  </a:lnTo>
                  <a:lnTo>
                    <a:pt x="6273975" y="37951"/>
                  </a:lnTo>
                  <a:cubicBezTo>
                    <a:pt x="6221051" y="73706"/>
                    <a:pt x="6157251" y="94583"/>
                    <a:pt x="6088574" y="94583"/>
                  </a:cubicBezTo>
                  <a:lnTo>
                    <a:pt x="231397" y="94582"/>
                  </a:lnTo>
                  <a:cubicBezTo>
                    <a:pt x="162721" y="94582"/>
                    <a:pt x="98920" y="73705"/>
                    <a:pt x="45996" y="37950"/>
                  </a:cubicBezTo>
                  <a:close/>
                </a:path>
              </a:pathLst>
            </a:custGeom>
            <a:solidFill>
              <a:srgbClr val="F49A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2441180" y="105054"/>
              <a:ext cx="707989" cy="859573"/>
              <a:chOff x="2441180" y="105054"/>
              <a:chExt cx="707989" cy="859573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2441180" y="241389"/>
                <a:ext cx="707989" cy="72323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49A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TH Sarabun New" pitchFamily="34" charset="-34"/>
                    <a:cs typeface="TH Sarabun New" pitchFamily="34" charset="-34"/>
                  </a:rPr>
                  <a:t>0</a:t>
                </a: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2508227" y="309881"/>
                <a:ext cx="573894" cy="586255"/>
              </a:xfrm>
              <a:prstGeom prst="ellipse">
                <a:avLst/>
              </a:prstGeom>
              <a:solidFill>
                <a:srgbClr val="F49A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520003" y="105054"/>
                <a:ext cx="56618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32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3</a:t>
                </a:r>
                <a:r>
                  <a:rPr lang="en-US" sz="32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.</a:t>
                </a:r>
                <a:r>
                  <a:rPr lang="th-TH" sz="32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2</a:t>
                </a:r>
                <a:endParaRPr lang="th-TH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2" name="Freeform 21"/>
              <p:cNvSpPr/>
              <p:nvPr/>
            </p:nvSpPr>
            <p:spPr>
              <a:xfrm>
                <a:off x="2613820" y="757016"/>
                <a:ext cx="363136" cy="142323"/>
              </a:xfrm>
              <a:custGeom>
                <a:avLst/>
                <a:gdLst>
                  <a:gd name="connsiteX0" fmla="*/ 181568 w 363136"/>
                  <a:gd name="connsiteY0" fmla="*/ 0 h 142323"/>
                  <a:gd name="connsiteX1" fmla="*/ 293261 w 363136"/>
                  <a:gd name="connsiteY1" fmla="*/ 23036 h 142323"/>
                  <a:gd name="connsiteX2" fmla="*/ 363136 w 363136"/>
                  <a:gd name="connsiteY2" fmla="*/ 71162 h 142323"/>
                  <a:gd name="connsiteX3" fmla="*/ 293261 w 363136"/>
                  <a:gd name="connsiteY3" fmla="*/ 119288 h 142323"/>
                  <a:gd name="connsiteX4" fmla="*/ 181568 w 363136"/>
                  <a:gd name="connsiteY4" fmla="*/ 142323 h 142323"/>
                  <a:gd name="connsiteX5" fmla="*/ 69876 w 363136"/>
                  <a:gd name="connsiteY5" fmla="*/ 119288 h 142323"/>
                  <a:gd name="connsiteX6" fmla="*/ 0 w 363136"/>
                  <a:gd name="connsiteY6" fmla="*/ 71162 h 142323"/>
                  <a:gd name="connsiteX7" fmla="*/ 69876 w 363136"/>
                  <a:gd name="connsiteY7" fmla="*/ 23036 h 142323"/>
                  <a:gd name="connsiteX8" fmla="*/ 181568 w 363136"/>
                  <a:gd name="connsiteY8" fmla="*/ 0 h 142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3136" h="142323">
                    <a:moveTo>
                      <a:pt x="181568" y="0"/>
                    </a:moveTo>
                    <a:cubicBezTo>
                      <a:pt x="221187" y="0"/>
                      <a:pt x="258931" y="8203"/>
                      <a:pt x="293261" y="23036"/>
                    </a:cubicBezTo>
                    <a:lnTo>
                      <a:pt x="363136" y="71162"/>
                    </a:lnTo>
                    <a:lnTo>
                      <a:pt x="293261" y="119288"/>
                    </a:lnTo>
                    <a:cubicBezTo>
                      <a:pt x="258931" y="134121"/>
                      <a:pt x="221187" y="142323"/>
                      <a:pt x="181568" y="142323"/>
                    </a:cubicBezTo>
                    <a:cubicBezTo>
                      <a:pt x="141949" y="142323"/>
                      <a:pt x="104206" y="134121"/>
                      <a:pt x="69876" y="119288"/>
                    </a:cubicBezTo>
                    <a:lnTo>
                      <a:pt x="0" y="71162"/>
                    </a:lnTo>
                    <a:lnTo>
                      <a:pt x="69876" y="23036"/>
                    </a:lnTo>
                    <a:cubicBezTo>
                      <a:pt x="104206" y="8203"/>
                      <a:pt x="141949" y="0"/>
                      <a:pt x="181568" y="0"/>
                    </a:cubicBezTo>
                    <a:close/>
                  </a:path>
                </a:pathLst>
              </a:custGeom>
              <a:solidFill>
                <a:srgbClr val="FEE39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0" y="0"/>
            <a:ext cx="489258" cy="6858000"/>
            <a:chOff x="0" y="0"/>
            <a:chExt cx="489258" cy="6858000"/>
          </a:xfrm>
        </p:grpSpPr>
        <p:sp>
          <p:nvSpPr>
            <p:cNvPr id="24" name="Rectangle 23"/>
            <p:cNvSpPr/>
            <p:nvPr/>
          </p:nvSpPr>
          <p:spPr>
            <a:xfrm>
              <a:off x="203727" y="0"/>
              <a:ext cx="285531" cy="6858000"/>
            </a:xfrm>
            <a:prstGeom prst="rect">
              <a:avLst/>
            </a:prstGeom>
            <a:solidFill>
              <a:srgbClr val="E9F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0" y="0"/>
              <a:ext cx="306887" cy="6858000"/>
            </a:xfrm>
            <a:prstGeom prst="rect">
              <a:avLst/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184971" y="1036924"/>
            <a:ext cx="1532260" cy="600164"/>
            <a:chOff x="6184971" y="1036924"/>
            <a:chExt cx="1532260" cy="600164"/>
          </a:xfrm>
        </p:grpSpPr>
        <p:sp>
          <p:nvSpPr>
            <p:cNvPr id="33" name="Rounded Rectangle 32"/>
            <p:cNvSpPr/>
            <p:nvPr/>
          </p:nvSpPr>
          <p:spPr>
            <a:xfrm>
              <a:off x="6184971" y="1091531"/>
              <a:ext cx="1532260" cy="520931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347410" y="1036924"/>
              <a:ext cx="1207382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วัสดุ</a:t>
              </a: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อุปกรณ์</a:t>
              </a:r>
              <a:endParaRPr lang="th-TH" sz="2400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57" y="3512316"/>
            <a:ext cx="3475568" cy="1477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253" y="3172631"/>
            <a:ext cx="3271906" cy="21570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88" y="3221243"/>
            <a:ext cx="3666844" cy="205985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47685" y="1051915"/>
            <a:ext cx="5655267" cy="606945"/>
            <a:chOff x="847685" y="1051915"/>
            <a:chExt cx="5655267" cy="606945"/>
          </a:xfrm>
        </p:grpSpPr>
        <p:grpSp>
          <p:nvGrpSpPr>
            <p:cNvPr id="4" name="Group 3"/>
            <p:cNvGrpSpPr/>
            <p:nvPr/>
          </p:nvGrpSpPr>
          <p:grpSpPr>
            <a:xfrm>
              <a:off x="847685" y="1058696"/>
              <a:ext cx="1532260" cy="600164"/>
              <a:chOff x="847685" y="1058696"/>
              <a:chExt cx="1532260" cy="600164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847685" y="1119979"/>
                <a:ext cx="1532260" cy="520931"/>
              </a:xfrm>
              <a:prstGeom prst="roundRect">
                <a:avLst/>
              </a:prstGeom>
              <a:solidFill>
                <a:srgbClr val="FEE3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" name="TextBox 1"/>
              <p:cNvSpPr txBox="1"/>
              <p:nvPr/>
            </p:nvSpPr>
            <p:spPr>
              <a:xfrm>
                <a:off x="943162" y="1058696"/>
                <a:ext cx="1329457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วัตถุประสงค์</a:t>
                </a:r>
                <a:endParaRPr lang="th-TH" sz="2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2441180" y="1051915"/>
              <a:ext cx="406177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ออกแบบ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วิธีการนำเสนอข้อมูลให้น่าสนใจได้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684573" y="1172473"/>
            <a:ext cx="45288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สมุด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สำหรับจดบันทึก หรือแบบฝึกหัด  </a:t>
            </a: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	1   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เล่ม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ปากกา			        </a:t>
            </a: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	1   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ด้าม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207319" y="5395021"/>
            <a:ext cx="83315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นักเรียน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สำรวจข้อมูลจากเพื่อนในชั้นเรียนว่าเพื่อนแต่ละคนชอบรับประทานผลไม้ชนิดใด  </a:t>
            </a:r>
            <a:r>
              <a:rPr lang="en-US" sz="2400" dirty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en-US" sz="24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โดยสามารถเลือกผลไม้ที่ชอบมากที่สุดได้เพียง  1  ชนิด  จากนั้นนักเรียนคิดรูปแบบการนำเสนอข้อมูล</a:t>
            </a:r>
          </a:p>
        </p:txBody>
      </p:sp>
    </p:spTree>
    <p:extLst>
      <p:ext uri="{BB962C8B-B14F-4D97-AF65-F5344CB8AC3E}">
        <p14:creationId xmlns:p14="http://schemas.microsoft.com/office/powerpoint/2010/main" val="11334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858571" y="111140"/>
            <a:ext cx="89276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นักเรียนสำรวจข้อมูลจากเพื่อนในชั้นเรียนว่าเพื่อนแต่ละคนชอบรับประทานผลไม้ชนิดใด  </a:t>
            </a: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4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โดยสามารถเลือก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ผลไม้ที่ชอบมากที่สุดได้เพียง  1  ชนิด  จากนั้นนักเรียนคิดรูปแบบการนำเสนอข้อมูล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0" y="0"/>
            <a:ext cx="489258" cy="6858000"/>
            <a:chOff x="0" y="0"/>
            <a:chExt cx="489258" cy="6858000"/>
          </a:xfrm>
        </p:grpSpPr>
        <p:sp>
          <p:nvSpPr>
            <p:cNvPr id="24" name="Rectangle 23"/>
            <p:cNvSpPr/>
            <p:nvPr/>
          </p:nvSpPr>
          <p:spPr>
            <a:xfrm>
              <a:off x="203727" y="0"/>
              <a:ext cx="285531" cy="6858000"/>
            </a:xfrm>
            <a:prstGeom prst="rect">
              <a:avLst/>
            </a:prstGeom>
            <a:solidFill>
              <a:srgbClr val="E9F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0" y="0"/>
              <a:ext cx="306887" cy="6858000"/>
            </a:xfrm>
            <a:prstGeom prst="rect">
              <a:avLst/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36" name="Rounded Rectangle 35"/>
          <p:cNvSpPr/>
          <p:nvPr/>
        </p:nvSpPr>
        <p:spPr>
          <a:xfrm>
            <a:off x="566058" y="4112221"/>
            <a:ext cx="10347210" cy="2214438"/>
          </a:xfrm>
          <a:prstGeom prst="roundRect">
            <a:avLst>
              <a:gd name="adj" fmla="val 1772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26579" y="4103914"/>
            <a:ext cx="6102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การนำเสนอข้อมูลผลไม้ที่เพื่อนในชั้นเรียนชอบรับประทาน  อธิบายได้ว่าอย่างไร</a:t>
            </a:r>
            <a:endParaRPr lang="en-US" sz="2000" b="1" dirty="0">
              <a:latin typeface="TH Sarabun New" pitchFamily="34" charset="-34"/>
              <a:cs typeface="TH Sarabun New" pitchFamily="34" charset="-34"/>
            </a:endParaRPr>
          </a:p>
          <a:p>
            <a:pPr>
              <a:lnSpc>
                <a:spcPct val="200000"/>
              </a:lnSpc>
            </a:pPr>
            <a:endParaRPr lang="th-TH" sz="2000" b="1" dirty="0">
              <a:latin typeface="TH Sarabun New" pitchFamily="34" charset="-34"/>
              <a:cs typeface="TH Sarabun New" pitchFamily="34" charset="-34"/>
            </a:endParaRPr>
          </a:p>
          <a:p>
            <a:pPr>
              <a:lnSpc>
                <a:spcPct val="200000"/>
              </a:lnSpc>
            </a:pPr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รูปแบบการนำเสนอข้อมูลที่นักเรียนเลือก  มีข้อดีอย่างไร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49152" y="4252225"/>
            <a:ext cx="685799" cy="761163"/>
            <a:chOff x="566058" y="2879538"/>
            <a:chExt cx="685799" cy="761163"/>
          </a:xfrm>
        </p:grpSpPr>
        <p:sp>
          <p:nvSpPr>
            <p:cNvPr id="37" name="Oval 36"/>
            <p:cNvSpPr/>
            <p:nvPr/>
          </p:nvSpPr>
          <p:spPr>
            <a:xfrm>
              <a:off x="566058" y="2879538"/>
              <a:ext cx="685799" cy="76116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85800" y="3072519"/>
              <a:ext cx="4463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TH Sarabun New" pitchFamily="34" charset="-34"/>
                  <a:cs typeface="TH Sarabun New" pitchFamily="34" charset="-34"/>
                </a:rPr>
                <a:t>?</a:t>
              </a:r>
              <a:endParaRPr lang="en-US" sz="2400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xmlns="" id="{FCB6D634-EA9E-8E45-ADB6-87BE221085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4915478"/>
              </p:ext>
            </p:extLst>
          </p:nvPr>
        </p:nvGraphicFramePr>
        <p:xfrm>
          <a:off x="1629348" y="1311469"/>
          <a:ext cx="9027765" cy="2782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31A1597-B6EC-0E41-B5D8-A861E4193166}"/>
              </a:ext>
            </a:extLst>
          </p:cNvPr>
          <p:cNvSpPr txBox="1"/>
          <p:nvPr/>
        </p:nvSpPr>
        <p:spPr>
          <a:xfrm>
            <a:off x="1115231" y="4686809"/>
            <a:ext cx="97980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u="sng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ตอบ</a:t>
            </a:r>
            <a:r>
              <a:rPr lang="en-US" sz="20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20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จากการรวบรวมผลไม้ที่เพื่อนในชั้นเรียนชอบรับประทาน</a:t>
            </a:r>
            <a:r>
              <a:rPr lang="en-US" sz="20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20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นำมาออกแบบการนำเสนอในรูปแบบของแผนภูมิแท่ง จากจำนวนนักเรียน </a:t>
            </a:r>
            <a:r>
              <a:rPr lang="th-TH" sz="20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0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20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40 </a:t>
            </a:r>
            <a:r>
              <a:rPr lang="th-TH" sz="20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คน ผลสำรวจได้แก่ ชอบกล้วย 10 คน ชอบแอปเปิล 9 คน ชอบมะม่วง 7 คน ชอบองุ่น 6 คน ชอบส้ม 6 คน และชอบทุเรียน 2 คน</a:t>
            </a:r>
            <a:endParaRPr lang="en-US" sz="2000" b="1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0636F160-D1C6-FA4C-BE41-4F40B4947D7B}"/>
              </a:ext>
            </a:extLst>
          </p:cNvPr>
          <p:cNvSpPr txBox="1"/>
          <p:nvPr/>
        </p:nvSpPr>
        <p:spPr>
          <a:xfrm>
            <a:off x="1134951" y="5933877"/>
            <a:ext cx="7562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u="sng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ตอบ</a:t>
            </a:r>
            <a:r>
              <a:rPr lang="th-TH" sz="20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 แผนภูมิแท่ง ทำให้เห็นค่าปริมาณหรือจำนวนที่ใช้ในการสำรวจชัดเจน และมีความเหมาะสมกับข้อมูล</a:t>
            </a:r>
            <a:endParaRPr lang="en-US" sz="2000" b="1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443710" y="5503555"/>
            <a:ext cx="685799" cy="761163"/>
            <a:chOff x="566058" y="2879538"/>
            <a:chExt cx="685799" cy="761163"/>
          </a:xfrm>
        </p:grpSpPr>
        <p:sp>
          <p:nvSpPr>
            <p:cNvPr id="20" name="Oval 19"/>
            <p:cNvSpPr/>
            <p:nvPr/>
          </p:nvSpPr>
          <p:spPr>
            <a:xfrm>
              <a:off x="566058" y="2879538"/>
              <a:ext cx="685799" cy="76116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85800" y="3050747"/>
              <a:ext cx="4463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TH Sarabun New" pitchFamily="34" charset="-34"/>
                  <a:cs typeface="TH Sarabun New" pitchFamily="34" charset="-34"/>
                </a:rPr>
                <a:t>?</a:t>
              </a:r>
              <a:endParaRPr lang="en-US" sz="2400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767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0" y="199018"/>
            <a:ext cx="92026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การใช้ซอฟต์แวร์เพื่อแก้ปัญหาในชีวิตประจำวัน</a:t>
            </a: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48455" y="1067918"/>
            <a:ext cx="112950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400" b="1" dirty="0" smtClean="0">
                <a:latin typeface="TH Sarabun New" pitchFamily="34" charset="-34"/>
                <a:cs typeface="TH Sarabun New" pitchFamily="34" charset="-34"/>
              </a:rPr>
              <a:t>	คอมพิวเตอร์</a:t>
            </a:r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สามารถนำมาใช้เพื่อแก้ปัญหาในชีวิตประจำวันได้มากมาย รวมทั้งการบันทึกและการนำเสนอข้อมูล  </a:t>
            </a:r>
            <a:r>
              <a:rPr lang="th-TH" sz="2400" b="1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4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400" b="1" dirty="0" smtClean="0">
                <a:latin typeface="TH Sarabun New" pitchFamily="34" charset="-34"/>
                <a:cs typeface="TH Sarabun New" pitchFamily="34" charset="-34"/>
              </a:rPr>
              <a:t>แต่</a:t>
            </a:r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การนำคอมพิวเตอร์มาใช้งานนั้นจะต้องมีชุดคำสั่งเพื่อสั่งให้คอมพิวเตอร์ทำงานเป็นลำดับขั้นตอน เราเรียกชุดคำสั่งว่า ซอฟต์แวร์ </a:t>
            </a:r>
            <a:r>
              <a:rPr lang="th-TH" sz="2400" b="1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4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400" b="1" dirty="0" smtClean="0">
                <a:latin typeface="TH Sarabun New" pitchFamily="34" charset="-34"/>
                <a:cs typeface="TH Sarabun New" pitchFamily="34" charset="-34"/>
              </a:rPr>
              <a:t>หรือ</a:t>
            </a:r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โปรแกรม ที่มีให้เลือกใช้จำนวนมาก หรืออาจเขียนขึ้นเองก็ได้เช่นกัน สามารถแบ่งตามลักษณะการทำงานได้ 2 ประเภท คือ ซอฟต์แวร์ระบบ และซอฟต์แวร์ประยุกต์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0595" y="3366967"/>
            <a:ext cx="78769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1. ซอฟต์แวร์ระบบ (</a:t>
            </a:r>
            <a:r>
              <a:rPr lang="en-US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systems software) 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ทำหน้าที่ควบคุมและดูแลการทำงานทั้งหมดของระบบคอมพิวเตอร์ให้ทำงานอย่างต่อเนื่อง ซอฟต์แวร์ระบบพื้นฐานทั่วไปแบ่งเป็น ระบบปฏิบัติการ  เช่น โปรแกรมวินโดวส์ </a:t>
            </a: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10</a:t>
            </a:r>
            <a:r>
              <a:rPr lang="en-US" sz="2400" dirty="0" smtClean="0">
                <a:latin typeface="TH Sarabun New" pitchFamily="34" charset="-34"/>
                <a:cs typeface="TH Sarabun New" pitchFamily="34" charset="-34"/>
              </a:rPr>
              <a:t> (</a:t>
            </a:r>
            <a:r>
              <a:rPr lang="en-US" sz="2400" dirty="0">
                <a:latin typeface="TH Sarabun New" pitchFamily="34" charset="-34"/>
                <a:cs typeface="TH Sarabun New" pitchFamily="34" charset="-34"/>
              </a:rPr>
              <a:t>Windows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en-US" sz="2400" dirty="0">
                <a:latin typeface="TH Sarabun New" pitchFamily="34" charset="-34"/>
                <a:cs typeface="TH Sarabun New" pitchFamily="34" charset="-34"/>
              </a:rPr>
              <a:t>10)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 โปรแกรมแมคโอเอส </a:t>
            </a:r>
            <a:r>
              <a:rPr lang="en-US" sz="2400" dirty="0">
                <a:latin typeface="TH Sarabun New" pitchFamily="34" charset="-34"/>
                <a:cs typeface="TH Sarabun New" pitchFamily="34" charset="-34"/>
              </a:rPr>
              <a:t>(Mac OS) 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โปรแกรม</a:t>
            </a: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ยูนิกซ์</a:t>
            </a:r>
            <a:r>
              <a:rPr lang="en-US" sz="2400" dirty="0" smtClean="0">
                <a:latin typeface="TH Sarabun New" pitchFamily="34" charset="-34"/>
                <a:cs typeface="TH Sarabun New" pitchFamily="34" charset="-34"/>
              </a:rPr>
              <a:t> (</a:t>
            </a:r>
            <a:r>
              <a:rPr lang="en-US" sz="2400" dirty="0">
                <a:latin typeface="TH Sarabun New" pitchFamily="34" charset="-34"/>
                <a:cs typeface="TH Sarabun New" pitchFamily="34" charset="-34"/>
              </a:rPr>
              <a:t>Unix)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 โปรแกรมลิ</a:t>
            </a: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นุกซ์</a:t>
            </a:r>
            <a:r>
              <a:rPr lang="en-US" sz="2400" dirty="0" smtClean="0">
                <a:latin typeface="TH Sarabun New" pitchFamily="34" charset="-34"/>
                <a:cs typeface="TH Sarabun New" pitchFamily="34" charset="-34"/>
              </a:rPr>
              <a:t> (</a:t>
            </a:r>
            <a:r>
              <a:rPr lang="en-US" sz="2400" dirty="0">
                <a:latin typeface="TH Sarabun New" pitchFamily="34" charset="-34"/>
                <a:cs typeface="TH Sarabun New" pitchFamily="34" charset="-34"/>
              </a:rPr>
              <a:t>Linux)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และ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ตัวแปลภาษา เช่น  โปรแกรมภาษาจา</a:t>
            </a: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วา</a:t>
            </a:r>
            <a:r>
              <a:rPr lang="en-US" sz="2400" dirty="0" smtClean="0">
                <a:latin typeface="TH Sarabun New" pitchFamily="34" charset="-34"/>
                <a:cs typeface="TH Sarabun New" pitchFamily="34" charset="-34"/>
              </a:rPr>
              <a:t> (</a:t>
            </a:r>
            <a:r>
              <a:rPr lang="en-US" sz="2400" dirty="0">
                <a:latin typeface="TH Sarabun New" pitchFamily="34" charset="-34"/>
                <a:cs typeface="TH Sarabun New" pitchFamily="34" charset="-34"/>
              </a:rPr>
              <a:t>JAVA) </a:t>
            </a:r>
            <a:br>
              <a:rPr lang="en-US" sz="24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โปรแกรม</a:t>
            </a: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ภาษาซี</a:t>
            </a:r>
            <a:r>
              <a:rPr lang="en-US" sz="2400" dirty="0" smtClean="0">
                <a:latin typeface="TH Sarabun New" pitchFamily="34" charset="-34"/>
                <a:cs typeface="TH Sarabun New" pitchFamily="34" charset="-34"/>
              </a:rPr>
              <a:t> (</a:t>
            </a:r>
            <a:r>
              <a:rPr lang="en-US" sz="2400" dirty="0">
                <a:latin typeface="TH Sarabun New" pitchFamily="34" charset="-34"/>
                <a:cs typeface="TH Sarabun New" pitchFamily="34" charset="-34"/>
              </a:rPr>
              <a:t>C)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  โปรแกรมภาษาปาส</a:t>
            </a: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กาล</a:t>
            </a:r>
            <a:r>
              <a:rPr lang="en-US" sz="2400" dirty="0" smtClean="0">
                <a:latin typeface="TH Sarabun New" pitchFamily="34" charset="-34"/>
                <a:cs typeface="TH Sarabun New" pitchFamily="34" charset="-34"/>
              </a:rPr>
              <a:t> (</a:t>
            </a:r>
            <a:r>
              <a:rPr lang="en-US" sz="2400" dirty="0">
                <a:latin typeface="TH Sarabun New" pitchFamily="34" charset="-34"/>
                <a:cs typeface="TH Sarabun New" pitchFamily="34" charset="-34"/>
              </a:rPr>
              <a:t>PASCAL)</a:t>
            </a:r>
            <a:endParaRPr lang="th-TH" sz="24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8194" name="Picture 2" descr="Windows 10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453" y="4576070"/>
            <a:ext cx="1871437" cy="187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result for mac os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0291" y="2974470"/>
            <a:ext cx="1773085" cy="154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linux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482" y="4972118"/>
            <a:ext cx="1074894" cy="127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1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1" y="177246"/>
            <a:ext cx="8962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การใช้ซอฟต์แวร์เพื่อแก้ปัญหาในชีวิตประจำวัน</a:t>
            </a: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13151" y="1051834"/>
            <a:ext cx="1094545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2.</a:t>
            </a:r>
            <a:r>
              <a:rPr lang="en-US" sz="28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28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ซอฟต์แวร์ประยุกต์ (</a:t>
            </a:r>
            <a:r>
              <a:rPr lang="en-US" sz="28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application software)  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เป็นโปรแกรมหรือชุดคำสั่งที่ออกแบบมาเพื่อให้ใช้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งาน</a:t>
            </a:r>
            <a:br>
              <a:rPr lang="th-TH" sz="28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เฉพาะ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ด้าน  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มี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ทั้งซอฟต์แวร์ที่ใช้งานทั่วไป อย่างซอฟต์แวร์สำหรับงานเอกสาร เช่น โปรแกรมไมโครซอฟต์ออฟฟิศเวิร์ด </a:t>
            </a:r>
            <a:r>
              <a:rPr lang="en-US" sz="2800" dirty="0" smtClean="0">
                <a:latin typeface="TH Sarabun New" pitchFamily="34" charset="-34"/>
                <a:cs typeface="TH Sarabun New" pitchFamily="34" charset="-34"/>
              </a:rPr>
              <a:t> </a:t>
            </a:r>
            <a:br>
              <a:rPr lang="en-US" sz="28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en-US" sz="2800" dirty="0" smtClean="0">
                <a:latin typeface="TH Sarabun New" pitchFamily="34" charset="-34"/>
                <a:cs typeface="TH Sarabun New" pitchFamily="34" charset="-34"/>
              </a:rPr>
              <a:t>(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Microsoft Office Word)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 โปรแกรมกูเกิล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ดอกส์</a:t>
            </a:r>
            <a:r>
              <a:rPr lang="en-US" sz="2800" dirty="0" smtClean="0">
                <a:latin typeface="TH Sarabun New" pitchFamily="34" charset="-34"/>
                <a:cs typeface="TH Sarabun New" pitchFamily="34" charset="-34"/>
              </a:rPr>
              <a:t> (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Google Docs)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 ซอฟต์แวร์สำหรับงานกราฟิก เช่น 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en-US" sz="28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โปรแกรม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เพนต์</a:t>
            </a:r>
            <a:r>
              <a:rPr lang="en-US" sz="2800" dirty="0" smtClean="0">
                <a:latin typeface="TH Sarabun New" pitchFamily="34" charset="-34"/>
                <a:cs typeface="TH Sarabun New" pitchFamily="34" charset="-34"/>
              </a:rPr>
              <a:t> (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Paint) 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โปรแกรมโฟโตช็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อป</a:t>
            </a:r>
            <a:r>
              <a:rPr lang="en-US" sz="2800" dirty="0" smtClean="0">
                <a:latin typeface="TH Sarabun New" pitchFamily="34" charset="-34"/>
                <a:cs typeface="TH Sarabun New" pitchFamily="34" charset="-34"/>
              </a:rPr>
              <a:t> (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Photoshop)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 โปรแกรมอิลลัสเตร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เตอร์</a:t>
            </a:r>
            <a:r>
              <a:rPr lang="en-US" sz="2800" dirty="0" smtClean="0">
                <a:latin typeface="TH Sarabun New" pitchFamily="34" charset="-34"/>
                <a:cs typeface="TH Sarabun New" pitchFamily="34" charset="-34"/>
              </a:rPr>
              <a:t> (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Illustrator)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en-US" sz="28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ซอฟต์แวร์ด้านความบันเทิง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เช่น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โปรแกรมวินโดวส์มีเดียเพล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เยอร์</a:t>
            </a:r>
            <a:r>
              <a:rPr lang="en-US" sz="2800" dirty="0" smtClean="0">
                <a:latin typeface="TH Sarabun New" pitchFamily="34" charset="-34"/>
                <a:cs typeface="TH Sarabun New" pitchFamily="34" charset="-34"/>
              </a:rPr>
              <a:t> (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Windows Media Player</a:t>
            </a:r>
            <a:r>
              <a:rPr lang="en-US" sz="2800" dirty="0" smtClean="0">
                <a:latin typeface="TH Sarabun New" pitchFamily="34" charset="-34"/>
                <a:cs typeface="TH Sarabun New" pitchFamily="34" charset="-34"/>
              </a:rPr>
              <a:t>) </a:t>
            </a:r>
            <a:endParaRPr lang="th-TH" sz="28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290958" y="4284432"/>
            <a:ext cx="2983201" cy="2367731"/>
            <a:chOff x="2290958" y="4338862"/>
            <a:chExt cx="2983201" cy="2367731"/>
          </a:xfrm>
        </p:grpSpPr>
        <p:pic>
          <p:nvPicPr>
            <p:cNvPr id="34818" name="Picture 2" descr="Image result for microsoft office word 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8776" y="4338862"/>
              <a:ext cx="1767567" cy="1767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2290958" y="6106429"/>
              <a:ext cx="298320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0066FF"/>
                  </a:solidFill>
                  <a:latin typeface="TH Sarabun New" pitchFamily="34" charset="-34"/>
                  <a:cs typeface="TH Sarabun New" pitchFamily="34" charset="-34"/>
                </a:rPr>
                <a:t>Microsoft Office Word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835580" y="4164690"/>
            <a:ext cx="2983201" cy="2487472"/>
            <a:chOff x="4955326" y="4219120"/>
            <a:chExt cx="2983201" cy="2487472"/>
          </a:xfrm>
        </p:grpSpPr>
        <p:pic>
          <p:nvPicPr>
            <p:cNvPr id="34820" name="Picture 4" descr="Image result for google doc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3400" y="4219120"/>
              <a:ext cx="2007054" cy="2007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4955326" y="6106428"/>
              <a:ext cx="298320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0066FF"/>
                  </a:solidFill>
                  <a:latin typeface="TH Sarabun New" pitchFamily="34" charset="-34"/>
                  <a:cs typeface="TH Sarabun New" pitchFamily="34" charset="-34"/>
                </a:rPr>
                <a:t>Google Docs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71758" y="4403381"/>
            <a:ext cx="2983201" cy="2248781"/>
            <a:chOff x="7613276" y="4457811"/>
            <a:chExt cx="2983201" cy="2248781"/>
          </a:xfrm>
        </p:grpSpPr>
        <p:pic>
          <p:nvPicPr>
            <p:cNvPr id="34822" name="Picture 6" descr="Image result for windows media player log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0042" y="4457811"/>
              <a:ext cx="1529671" cy="1529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7613276" y="6106428"/>
              <a:ext cx="298320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0066FF"/>
                  </a:solidFill>
                  <a:latin typeface="TH Sarabun New" pitchFamily="34" charset="-34"/>
                  <a:cs typeface="TH Sarabun New" pitchFamily="34" charset="-34"/>
                </a:rPr>
                <a:t>Windows Media Player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82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0" y="209904"/>
            <a:ext cx="94193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การใช้ซอฟต์แวร์เพื่อแก้ปัญหาในชีวิตประจำวัน</a:t>
            </a: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103012" y="1159539"/>
            <a:ext cx="100439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2F5597"/>
                </a:solidFill>
                <a:latin typeface="TH Sarabun New" pitchFamily="34" charset="-34"/>
                <a:cs typeface="TH Sarabun New" pitchFamily="34" charset="-34"/>
              </a:rPr>
              <a:t>1.</a:t>
            </a:r>
            <a:r>
              <a:rPr lang="en-US" sz="2800" b="1" dirty="0">
                <a:solidFill>
                  <a:srgbClr val="2F5597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2800" b="1" dirty="0">
                <a:solidFill>
                  <a:srgbClr val="2F5597"/>
                </a:solidFill>
                <a:latin typeface="TH Sarabun New" pitchFamily="34" charset="-34"/>
                <a:cs typeface="TH Sarabun New" pitchFamily="34" charset="-34"/>
              </a:rPr>
              <a:t>การใช้ซอฟต์แวร์ประมวลคำ</a:t>
            </a:r>
            <a:r>
              <a:rPr lang="en-US" sz="2800" b="1" dirty="0">
                <a:solidFill>
                  <a:srgbClr val="2F5597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ซอฟต์แวร์ประมวลคำ เป็นโปรแกรมที่ใช้สำหรับสร้างงานเอกสาร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8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การ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ใช้งานโปรแกรมสำหรับสร้างงานเอกสารแม้ว่าจะมีหลายโปรแกรม แต่การใช้งานพื้นฐานจะคล้าย ๆ กัน 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8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นักเรียน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ฝึกใช้โปรแกรมตามขั้นตอน  ดังนี้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25618" y="2381244"/>
            <a:ext cx="707217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เปิดโปรแกรมสำหรับสร้างงานเอกสาร  จะพบหน้าโปรแกรมมีลักษณะ</a:t>
            </a:r>
            <a:r>
              <a:rPr lang="en-US" sz="2400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ดังนี้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170" y="3013498"/>
            <a:ext cx="7293660" cy="35764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7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0" y="133702"/>
            <a:ext cx="92016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การใช้ซอฟต์แวร์เพื่อแก้ปัญหาในชีวิตประจำวัน</a:t>
            </a: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89343" y="1105648"/>
            <a:ext cx="8236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2"/>
            </a:pP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ทดลองพิมพ์คำว่า  “เรารักโรงเรียน”</a:t>
            </a:r>
            <a:r>
              <a:rPr lang="en-US" sz="3200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ข้อความที่พิมพ์จะแสดง  ดังภาพ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494" y="1859492"/>
            <a:ext cx="9451005" cy="46501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16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A7D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0" y="188132"/>
            <a:ext cx="101595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การใช้ซอฟต์แวร์เพื่อแก้ปัญหาในชีวิตประจำวัน</a:t>
            </a: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902480" y="1216495"/>
            <a:ext cx="113004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เปลี่ยนขนาดตัวอักษร (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Text  size) 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โดยคลิกเมาส์คลุมตัวอักษรแล้วคลิกเมาส์เลือกขนาดตัวอักษรตามที่ต้องการ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221" y="1955159"/>
            <a:ext cx="9512724" cy="47068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8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0" y="177246"/>
            <a:ext cx="101922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การใช้ซอฟต์แวร์เพื่อแก้ปัญหาในชีวิตประจำวัน</a:t>
            </a: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204183" y="1148168"/>
            <a:ext cx="8995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เปลี่ยนรูปแบบตัวอักษร (</a:t>
            </a:r>
            <a:r>
              <a:rPr lang="en-US" sz="3200" dirty="0">
                <a:latin typeface="TH Sarabun New" pitchFamily="34" charset="-34"/>
                <a:cs typeface="TH Sarabun New" pitchFamily="34" charset="-34"/>
              </a:rPr>
              <a:t>Fonts) </a:t>
            </a: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โดยการคลิกเมาส์เลือกแบบตัวอักษรที่ต้องการ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027" y="1979165"/>
            <a:ext cx="9601200" cy="47030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61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0" y="166360"/>
            <a:ext cx="97241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การใช้ซอฟต์แวร์เพื่อแก้ปัญหาในชีวิตประจำวัน</a:t>
            </a: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49852" y="994103"/>
            <a:ext cx="11432685" cy="1569660"/>
            <a:chOff x="449852" y="994103"/>
            <a:chExt cx="11432685" cy="1569660"/>
          </a:xfrm>
        </p:grpSpPr>
        <p:sp>
          <p:nvSpPr>
            <p:cNvPr id="20" name="TextBox 19"/>
            <p:cNvSpPr txBox="1"/>
            <p:nvPr/>
          </p:nvSpPr>
          <p:spPr>
            <a:xfrm>
              <a:off x="449852" y="994103"/>
              <a:ext cx="1143268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+mj-lt"/>
                <a:buAutoNum type="arabicPeriod" startAt="5"/>
              </a:pPr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บันทึกไฟล์</a:t>
              </a:r>
              <a:r>
                <a:rPr lang="en-US" sz="3200" dirty="0"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โดยคลิกเมาส์เลือกเมนู </a:t>
              </a:r>
              <a:r>
                <a:rPr lang="en-US" sz="3200" dirty="0">
                  <a:latin typeface="TH Sarabun New" pitchFamily="34" charset="-34"/>
                  <a:cs typeface="TH Sarabun New" pitchFamily="34" charset="-34"/>
                </a:rPr>
                <a:t>File </a:t>
              </a:r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คลิกเมาส์เลือก </a:t>
              </a:r>
              <a:r>
                <a:rPr lang="en-US" sz="3200" dirty="0">
                  <a:latin typeface="TH Sarabun New" pitchFamily="34" charset="-34"/>
                  <a:cs typeface="TH Sarabun New" pitchFamily="34" charset="-34"/>
                </a:rPr>
                <a:t>Save As </a:t>
              </a:r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คลิกเมาส์เลือกโฟลเดอร์ที่</a:t>
              </a:r>
              <a:r>
                <a:rPr lang="th-TH" sz="3200" dirty="0" smtClean="0">
                  <a:latin typeface="TH Sarabun New" pitchFamily="34" charset="-34"/>
                  <a:cs typeface="TH Sarabun New" pitchFamily="34" charset="-34"/>
                </a:rPr>
                <a:t>ต้องการ</a:t>
              </a:r>
              <a:br>
                <a:rPr lang="th-TH" sz="32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dirty="0" smtClean="0">
                  <a:latin typeface="TH Sarabun New" pitchFamily="34" charset="-34"/>
                  <a:cs typeface="TH Sarabun New" pitchFamily="34" charset="-34"/>
                </a:rPr>
                <a:t>เก็บ</a:t>
              </a:r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ไฟล์แล้วตั้งชื่อไฟล์ว่า “การบ้าน” จากนั้นคลิกเมาส์เลือกปุ่ม</a:t>
              </a:r>
            </a:p>
          </p:txBody>
        </p:sp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42090110"/>
                </p:ext>
              </p:extLst>
            </p:nvPr>
          </p:nvGraphicFramePr>
          <p:xfrm>
            <a:off x="7568358" y="2001611"/>
            <a:ext cx="1270842" cy="3672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907" r:id="rId3" imgW="548640" imgH="158400" progId="">
                    <p:embed/>
                  </p:oleObj>
                </mc:Choice>
                <mc:Fallback>
                  <p:oleObj r:id="rId3" imgW="548640" imgH="158400" progId="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7568358" y="2001611"/>
                          <a:ext cx="1270842" cy="36729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680" y="2511610"/>
            <a:ext cx="6327383" cy="41057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14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C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646535" y="4707227"/>
            <a:ext cx="4831983" cy="1952367"/>
            <a:chOff x="6646535" y="4707227"/>
            <a:chExt cx="4831983" cy="1952367"/>
          </a:xfrm>
        </p:grpSpPr>
        <p:cxnSp>
          <p:nvCxnSpPr>
            <p:cNvPr id="7" name="Elbow Connector 6"/>
            <p:cNvCxnSpPr/>
            <p:nvPr/>
          </p:nvCxnSpPr>
          <p:spPr>
            <a:xfrm rot="16200000" flipV="1">
              <a:off x="9647041" y="4995214"/>
              <a:ext cx="1200087" cy="624114"/>
            </a:xfrm>
            <a:prstGeom prst="bentConnector3">
              <a:avLst>
                <a:gd name="adj1" fmla="val 42743"/>
              </a:avLst>
            </a:prstGeom>
            <a:ln w="381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ounded Rectangle 46"/>
            <p:cNvSpPr/>
            <p:nvPr/>
          </p:nvSpPr>
          <p:spPr>
            <a:xfrm>
              <a:off x="9433843" y="5684708"/>
              <a:ext cx="2044675" cy="851224"/>
            </a:xfrm>
            <a:prstGeom prst="roundRect">
              <a:avLst>
                <a:gd name="adj" fmla="val 15026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6646535" y="5684708"/>
              <a:ext cx="2044675" cy="851224"/>
            </a:xfrm>
            <a:prstGeom prst="roundRect">
              <a:avLst>
                <a:gd name="adj" fmla="val 15026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722362" y="5705487"/>
              <a:ext cx="182133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การใช้ซอฟต์แวร์</a:t>
              </a:r>
            </a:p>
            <a:p>
              <a:pPr algn="ctr"/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ประมวลคำ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9556401" y="5694601"/>
              <a:ext cx="182133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การใช้ซอฟต์แวร์</a:t>
              </a:r>
            </a:p>
            <a:p>
              <a:pPr algn="ctr"/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ตารางทำงาน</a:t>
              </a:r>
            </a:p>
          </p:txBody>
        </p:sp>
        <p:cxnSp>
          <p:nvCxnSpPr>
            <p:cNvPr id="50" name="Elbow Connector 49"/>
            <p:cNvCxnSpPr>
              <a:stCxn id="46" idx="0"/>
              <a:endCxn id="77" idx="2"/>
            </p:cNvCxnSpPr>
            <p:nvPr/>
          </p:nvCxnSpPr>
          <p:spPr>
            <a:xfrm rot="5400000" flipH="1" flipV="1">
              <a:off x="8454060" y="4327171"/>
              <a:ext cx="572350" cy="2142725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4134550" y="542732"/>
            <a:ext cx="7941598" cy="12349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5400" b="1" dirty="0">
                <a:latin typeface="TH Sarabun New" pitchFamily="34" charset="-34"/>
                <a:cs typeface="TH Sarabun New" pitchFamily="34" charset="-34"/>
              </a:rPr>
              <a:t>การรวบรวมข้อมูลและซอฟต์แวร์ประยุกต์</a:t>
            </a:r>
            <a:endParaRPr lang="th-TH" sz="6000" b="1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10802" y="1991458"/>
            <a:ext cx="10839568" cy="3266238"/>
            <a:chOff x="710802" y="1991458"/>
            <a:chExt cx="10839568" cy="3266238"/>
          </a:xfrm>
        </p:grpSpPr>
        <p:grpSp>
          <p:nvGrpSpPr>
            <p:cNvPr id="80" name="Group 79"/>
            <p:cNvGrpSpPr/>
            <p:nvPr/>
          </p:nvGrpSpPr>
          <p:grpSpPr>
            <a:xfrm>
              <a:off x="719758" y="3835370"/>
              <a:ext cx="3341881" cy="1266528"/>
              <a:chOff x="8278800" y="1696223"/>
              <a:chExt cx="3341881" cy="1266528"/>
            </a:xfrm>
          </p:grpSpPr>
          <p:sp>
            <p:nvSpPr>
              <p:cNvPr id="82" name="Rounded Rectangle 81"/>
              <p:cNvSpPr/>
              <p:nvPr/>
            </p:nvSpPr>
            <p:spPr>
              <a:xfrm>
                <a:off x="8281480" y="1696223"/>
                <a:ext cx="3339201" cy="1266528"/>
              </a:xfrm>
              <a:prstGeom prst="roundRect">
                <a:avLst>
                  <a:gd name="adj" fmla="val 15026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83" name="Freeform 82"/>
              <p:cNvSpPr/>
              <p:nvPr/>
            </p:nvSpPr>
            <p:spPr>
              <a:xfrm>
                <a:off x="8278800" y="1696223"/>
                <a:ext cx="3339201" cy="258002"/>
              </a:xfrm>
              <a:custGeom>
                <a:avLst/>
                <a:gdLst>
                  <a:gd name="connsiteX0" fmla="*/ 190308 w 3339201"/>
                  <a:gd name="connsiteY0" fmla="*/ 0 h 258002"/>
                  <a:gd name="connsiteX1" fmla="*/ 3148893 w 3339201"/>
                  <a:gd name="connsiteY1" fmla="*/ 0 h 258002"/>
                  <a:gd name="connsiteX2" fmla="*/ 3339201 w 3339201"/>
                  <a:gd name="connsiteY2" fmla="*/ 190308 h 258002"/>
                  <a:gd name="connsiteX3" fmla="*/ 3339201 w 3339201"/>
                  <a:gd name="connsiteY3" fmla="*/ 258002 h 258002"/>
                  <a:gd name="connsiteX4" fmla="*/ 0 w 3339201"/>
                  <a:gd name="connsiteY4" fmla="*/ 258002 h 258002"/>
                  <a:gd name="connsiteX5" fmla="*/ 0 w 3339201"/>
                  <a:gd name="connsiteY5" fmla="*/ 190308 h 258002"/>
                  <a:gd name="connsiteX6" fmla="*/ 190308 w 3339201"/>
                  <a:gd name="connsiteY6" fmla="*/ 0 h 2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39201" h="258002">
                    <a:moveTo>
                      <a:pt x="190308" y="0"/>
                    </a:moveTo>
                    <a:lnTo>
                      <a:pt x="3148893" y="0"/>
                    </a:lnTo>
                    <a:cubicBezTo>
                      <a:pt x="3253997" y="0"/>
                      <a:pt x="3339201" y="85204"/>
                      <a:pt x="3339201" y="190308"/>
                    </a:cubicBezTo>
                    <a:lnTo>
                      <a:pt x="3339201" y="258002"/>
                    </a:lnTo>
                    <a:lnTo>
                      <a:pt x="0" y="258002"/>
                    </a:lnTo>
                    <a:lnTo>
                      <a:pt x="0" y="190308"/>
                    </a:lnTo>
                    <a:cubicBezTo>
                      <a:pt x="0" y="85204"/>
                      <a:pt x="85204" y="0"/>
                      <a:pt x="190308" y="0"/>
                    </a:cubicBezTo>
                    <a:close/>
                  </a:path>
                </a:pathLst>
              </a:custGeom>
              <a:solidFill>
                <a:srgbClr val="3D95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8139317" y="3845830"/>
              <a:ext cx="3341881" cy="1266528"/>
              <a:chOff x="8278800" y="1696223"/>
              <a:chExt cx="3341881" cy="1266528"/>
            </a:xfrm>
          </p:grpSpPr>
          <p:sp>
            <p:nvSpPr>
              <p:cNvPr id="77" name="Rounded Rectangle 76"/>
              <p:cNvSpPr/>
              <p:nvPr/>
            </p:nvSpPr>
            <p:spPr>
              <a:xfrm>
                <a:off x="8281480" y="1696223"/>
                <a:ext cx="3339201" cy="1266528"/>
              </a:xfrm>
              <a:prstGeom prst="roundRect">
                <a:avLst>
                  <a:gd name="adj" fmla="val 15026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79" name="Freeform 78"/>
              <p:cNvSpPr/>
              <p:nvPr/>
            </p:nvSpPr>
            <p:spPr>
              <a:xfrm>
                <a:off x="8278800" y="1696223"/>
                <a:ext cx="3339201" cy="258002"/>
              </a:xfrm>
              <a:custGeom>
                <a:avLst/>
                <a:gdLst>
                  <a:gd name="connsiteX0" fmla="*/ 190308 w 3339201"/>
                  <a:gd name="connsiteY0" fmla="*/ 0 h 258002"/>
                  <a:gd name="connsiteX1" fmla="*/ 3148893 w 3339201"/>
                  <a:gd name="connsiteY1" fmla="*/ 0 h 258002"/>
                  <a:gd name="connsiteX2" fmla="*/ 3339201 w 3339201"/>
                  <a:gd name="connsiteY2" fmla="*/ 190308 h 258002"/>
                  <a:gd name="connsiteX3" fmla="*/ 3339201 w 3339201"/>
                  <a:gd name="connsiteY3" fmla="*/ 258002 h 258002"/>
                  <a:gd name="connsiteX4" fmla="*/ 0 w 3339201"/>
                  <a:gd name="connsiteY4" fmla="*/ 258002 h 258002"/>
                  <a:gd name="connsiteX5" fmla="*/ 0 w 3339201"/>
                  <a:gd name="connsiteY5" fmla="*/ 190308 h 258002"/>
                  <a:gd name="connsiteX6" fmla="*/ 190308 w 3339201"/>
                  <a:gd name="connsiteY6" fmla="*/ 0 h 2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39201" h="258002">
                    <a:moveTo>
                      <a:pt x="190308" y="0"/>
                    </a:moveTo>
                    <a:lnTo>
                      <a:pt x="3148893" y="0"/>
                    </a:lnTo>
                    <a:cubicBezTo>
                      <a:pt x="3253997" y="0"/>
                      <a:pt x="3339201" y="85204"/>
                      <a:pt x="3339201" y="190308"/>
                    </a:cubicBezTo>
                    <a:lnTo>
                      <a:pt x="3339201" y="258002"/>
                    </a:lnTo>
                    <a:lnTo>
                      <a:pt x="0" y="258002"/>
                    </a:lnTo>
                    <a:lnTo>
                      <a:pt x="0" y="190308"/>
                    </a:lnTo>
                    <a:cubicBezTo>
                      <a:pt x="0" y="85204"/>
                      <a:pt x="85204" y="0"/>
                      <a:pt x="190308" y="0"/>
                    </a:cubicBezTo>
                    <a:close/>
                  </a:path>
                </a:pathLst>
              </a:custGeom>
              <a:solidFill>
                <a:srgbClr val="FFC2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cxnSp>
          <p:nvCxnSpPr>
            <p:cNvPr id="23" name="Straight Connector 22"/>
            <p:cNvCxnSpPr/>
            <p:nvPr/>
          </p:nvCxnSpPr>
          <p:spPr>
            <a:xfrm>
              <a:off x="2937164" y="2722091"/>
              <a:ext cx="5784272" cy="0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/>
            <p:cNvGrpSpPr/>
            <p:nvPr/>
          </p:nvGrpSpPr>
          <p:grpSpPr>
            <a:xfrm>
              <a:off x="710802" y="2088827"/>
              <a:ext cx="10770397" cy="1266528"/>
              <a:chOff x="713326" y="1763246"/>
              <a:chExt cx="10770397" cy="1266528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8141842" y="1763246"/>
                <a:ext cx="3341881" cy="1266528"/>
                <a:chOff x="8278800" y="1696223"/>
                <a:chExt cx="3341881" cy="1266528"/>
              </a:xfrm>
            </p:grpSpPr>
            <p:sp>
              <p:nvSpPr>
                <p:cNvPr id="73" name="Rounded Rectangle 72"/>
                <p:cNvSpPr/>
                <p:nvPr/>
              </p:nvSpPr>
              <p:spPr>
                <a:xfrm>
                  <a:off x="8281480" y="1696223"/>
                  <a:ext cx="3339201" cy="1266528"/>
                </a:xfrm>
                <a:prstGeom prst="roundRect">
                  <a:avLst>
                    <a:gd name="adj" fmla="val 15026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>
                  <a:off x="8278800" y="1696223"/>
                  <a:ext cx="3339201" cy="258002"/>
                </a:xfrm>
                <a:custGeom>
                  <a:avLst/>
                  <a:gdLst>
                    <a:gd name="connsiteX0" fmla="*/ 190308 w 3339201"/>
                    <a:gd name="connsiteY0" fmla="*/ 0 h 258002"/>
                    <a:gd name="connsiteX1" fmla="*/ 3148893 w 3339201"/>
                    <a:gd name="connsiteY1" fmla="*/ 0 h 258002"/>
                    <a:gd name="connsiteX2" fmla="*/ 3339201 w 3339201"/>
                    <a:gd name="connsiteY2" fmla="*/ 190308 h 258002"/>
                    <a:gd name="connsiteX3" fmla="*/ 3339201 w 3339201"/>
                    <a:gd name="connsiteY3" fmla="*/ 258002 h 258002"/>
                    <a:gd name="connsiteX4" fmla="*/ 0 w 3339201"/>
                    <a:gd name="connsiteY4" fmla="*/ 258002 h 258002"/>
                    <a:gd name="connsiteX5" fmla="*/ 0 w 3339201"/>
                    <a:gd name="connsiteY5" fmla="*/ 190308 h 258002"/>
                    <a:gd name="connsiteX6" fmla="*/ 190308 w 3339201"/>
                    <a:gd name="connsiteY6" fmla="*/ 0 h 258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39201" h="258002">
                      <a:moveTo>
                        <a:pt x="190308" y="0"/>
                      </a:moveTo>
                      <a:lnTo>
                        <a:pt x="3148893" y="0"/>
                      </a:lnTo>
                      <a:cubicBezTo>
                        <a:pt x="3253997" y="0"/>
                        <a:pt x="3339201" y="85204"/>
                        <a:pt x="3339201" y="190308"/>
                      </a:cubicBezTo>
                      <a:lnTo>
                        <a:pt x="3339201" y="258002"/>
                      </a:lnTo>
                      <a:lnTo>
                        <a:pt x="0" y="258002"/>
                      </a:lnTo>
                      <a:lnTo>
                        <a:pt x="0" y="190308"/>
                      </a:lnTo>
                      <a:cubicBezTo>
                        <a:pt x="0" y="85204"/>
                        <a:pt x="85204" y="0"/>
                        <a:pt x="190308" y="0"/>
                      </a:cubicBezTo>
                      <a:close/>
                    </a:path>
                  </a:pathLst>
                </a:custGeom>
                <a:solidFill>
                  <a:srgbClr val="F17AB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  <p:grpSp>
            <p:nvGrpSpPr>
              <p:cNvPr id="89" name="Group 88"/>
              <p:cNvGrpSpPr/>
              <p:nvPr/>
            </p:nvGrpSpPr>
            <p:grpSpPr>
              <a:xfrm>
                <a:off x="713326" y="1763246"/>
                <a:ext cx="3341881" cy="1266528"/>
                <a:chOff x="8278800" y="1696223"/>
                <a:chExt cx="3341881" cy="1266528"/>
              </a:xfrm>
            </p:grpSpPr>
            <p:sp>
              <p:nvSpPr>
                <p:cNvPr id="90" name="Rounded Rectangle 89"/>
                <p:cNvSpPr/>
                <p:nvPr/>
              </p:nvSpPr>
              <p:spPr>
                <a:xfrm>
                  <a:off x="8281480" y="1696223"/>
                  <a:ext cx="3339201" cy="1266528"/>
                </a:xfrm>
                <a:prstGeom prst="roundRect">
                  <a:avLst>
                    <a:gd name="adj" fmla="val 15026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92" name="Freeform 91"/>
                <p:cNvSpPr/>
                <p:nvPr/>
              </p:nvSpPr>
              <p:spPr>
                <a:xfrm>
                  <a:off x="8278800" y="1696223"/>
                  <a:ext cx="3339201" cy="258002"/>
                </a:xfrm>
                <a:custGeom>
                  <a:avLst/>
                  <a:gdLst>
                    <a:gd name="connsiteX0" fmla="*/ 190308 w 3339201"/>
                    <a:gd name="connsiteY0" fmla="*/ 0 h 258002"/>
                    <a:gd name="connsiteX1" fmla="*/ 3148893 w 3339201"/>
                    <a:gd name="connsiteY1" fmla="*/ 0 h 258002"/>
                    <a:gd name="connsiteX2" fmla="*/ 3339201 w 3339201"/>
                    <a:gd name="connsiteY2" fmla="*/ 190308 h 258002"/>
                    <a:gd name="connsiteX3" fmla="*/ 3339201 w 3339201"/>
                    <a:gd name="connsiteY3" fmla="*/ 258002 h 258002"/>
                    <a:gd name="connsiteX4" fmla="*/ 0 w 3339201"/>
                    <a:gd name="connsiteY4" fmla="*/ 258002 h 258002"/>
                    <a:gd name="connsiteX5" fmla="*/ 0 w 3339201"/>
                    <a:gd name="connsiteY5" fmla="*/ 190308 h 258002"/>
                    <a:gd name="connsiteX6" fmla="*/ 190308 w 3339201"/>
                    <a:gd name="connsiteY6" fmla="*/ 0 h 258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39201" h="258002">
                      <a:moveTo>
                        <a:pt x="190308" y="0"/>
                      </a:moveTo>
                      <a:lnTo>
                        <a:pt x="3148893" y="0"/>
                      </a:lnTo>
                      <a:cubicBezTo>
                        <a:pt x="3253997" y="0"/>
                        <a:pt x="3339201" y="85204"/>
                        <a:pt x="3339201" y="190308"/>
                      </a:cubicBezTo>
                      <a:lnTo>
                        <a:pt x="3339201" y="258002"/>
                      </a:lnTo>
                      <a:lnTo>
                        <a:pt x="0" y="258002"/>
                      </a:lnTo>
                      <a:lnTo>
                        <a:pt x="0" y="190308"/>
                      </a:lnTo>
                      <a:cubicBezTo>
                        <a:pt x="0" y="85204"/>
                        <a:pt x="85204" y="0"/>
                        <a:pt x="190308" y="0"/>
                      </a:cubicBezTo>
                      <a:close/>
                    </a:path>
                  </a:pathLst>
                </a:custGeom>
                <a:solidFill>
                  <a:srgbClr val="A3CE6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</p:grpSp>
        <p:sp>
          <p:nvSpPr>
            <p:cNvPr id="25" name="TextBox 24"/>
            <p:cNvSpPr txBox="1"/>
            <p:nvPr/>
          </p:nvSpPr>
          <p:spPr>
            <a:xfrm>
              <a:off x="1020376" y="2478270"/>
              <a:ext cx="272542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4000" b="1" dirty="0">
                  <a:latin typeface="TH Sarabun New" pitchFamily="34" charset="-34"/>
                  <a:cs typeface="TH Sarabun New" pitchFamily="34" charset="-34"/>
                </a:rPr>
                <a:t>การรวบรวมข้อมูล</a:t>
              </a:r>
            </a:p>
          </p:txBody>
        </p:sp>
        <p:sp>
          <p:nvSpPr>
            <p:cNvPr id="52" name="Oval 51"/>
            <p:cNvSpPr/>
            <p:nvPr/>
          </p:nvSpPr>
          <p:spPr>
            <a:xfrm>
              <a:off x="4598438" y="1991458"/>
              <a:ext cx="2995124" cy="299512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bg1">
                    <a:lumMod val="8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3" name="Freeform 52"/>
            <p:cNvSpPr/>
            <p:nvPr/>
          </p:nvSpPr>
          <p:spPr>
            <a:xfrm>
              <a:off x="4598438" y="1991458"/>
              <a:ext cx="1497562" cy="2995125"/>
            </a:xfrm>
            <a:custGeom>
              <a:avLst/>
              <a:gdLst>
                <a:gd name="connsiteX0" fmla="*/ 1711705 w 1711705"/>
                <a:gd name="connsiteY0" fmla="*/ 0 h 3423412"/>
                <a:gd name="connsiteX1" fmla="*/ 1711705 w 1711705"/>
                <a:gd name="connsiteY1" fmla="*/ 3423412 h 3423412"/>
                <a:gd name="connsiteX2" fmla="*/ 1536694 w 1711705"/>
                <a:gd name="connsiteY2" fmla="*/ 3414575 h 3423412"/>
                <a:gd name="connsiteX3" fmla="*/ 0 w 1711705"/>
                <a:gd name="connsiteY3" fmla="*/ 1711706 h 3423412"/>
                <a:gd name="connsiteX4" fmla="*/ 1536694 w 1711705"/>
                <a:gd name="connsiteY4" fmla="*/ 8837 h 3423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705" h="3423412">
                  <a:moveTo>
                    <a:pt x="1711705" y="0"/>
                  </a:moveTo>
                  <a:lnTo>
                    <a:pt x="1711705" y="3423412"/>
                  </a:lnTo>
                  <a:lnTo>
                    <a:pt x="1536694" y="3414575"/>
                  </a:lnTo>
                  <a:cubicBezTo>
                    <a:pt x="673556" y="3326918"/>
                    <a:pt x="0" y="2597971"/>
                    <a:pt x="0" y="1711706"/>
                  </a:cubicBezTo>
                  <a:cubicBezTo>
                    <a:pt x="0" y="825441"/>
                    <a:pt x="673556" y="96494"/>
                    <a:pt x="1536694" y="8837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4742800" y="2135820"/>
              <a:ext cx="2706398" cy="2706398"/>
            </a:xfrm>
            <a:prstGeom prst="ellipse">
              <a:avLst/>
            </a:prstGeom>
            <a:solidFill>
              <a:srgbClr val="6DC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bg1">
                    <a:lumMod val="8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4870536" y="2263557"/>
              <a:ext cx="2450926" cy="2450927"/>
            </a:xfrm>
            <a:prstGeom prst="ellipse">
              <a:avLst/>
            </a:prstGeom>
            <a:solidFill>
              <a:srgbClr val="007C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244312" y="2442144"/>
              <a:ext cx="1725151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6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การรวบรวม</a:t>
              </a:r>
            </a:p>
            <a:p>
              <a:pPr algn="ctr"/>
              <a:r>
                <a:rPr lang="th-TH" sz="36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ข้อมูลและ</a:t>
              </a:r>
            </a:p>
            <a:p>
              <a:pPr algn="ctr"/>
              <a:r>
                <a:rPr lang="th-TH" sz="36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ซอฟต์แวร์</a:t>
              </a:r>
            </a:p>
            <a:p>
              <a:pPr algn="ctr"/>
              <a:r>
                <a:rPr lang="th-TH" sz="36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ประยุกต์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463587" y="2492993"/>
              <a:ext cx="26933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b="1" dirty="0">
                  <a:latin typeface="TH Sarabun New" pitchFamily="34" charset="-34"/>
                  <a:cs typeface="TH Sarabun New" pitchFamily="34" charset="-34"/>
                </a:rPr>
                <a:t>การนำเสนอข้อมูล</a:t>
              </a:r>
            </a:p>
          </p:txBody>
        </p:sp>
        <p:cxnSp>
          <p:nvCxnSpPr>
            <p:cNvPr id="118" name="Elbow Connector 117"/>
            <p:cNvCxnSpPr/>
            <p:nvPr/>
          </p:nvCxnSpPr>
          <p:spPr>
            <a:xfrm flipH="1" flipV="1">
              <a:off x="7427366" y="3944221"/>
              <a:ext cx="714476" cy="645375"/>
            </a:xfrm>
            <a:prstGeom prst="bentConnector3">
              <a:avLst>
                <a:gd name="adj1" fmla="val 43109"/>
              </a:avLst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8074739" y="4057367"/>
              <a:ext cx="347563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การใช้ซอฟต์แวร์เพื่อ</a:t>
              </a:r>
              <a:br>
                <a:rPr lang="th-TH" sz="3600" b="1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แก้ปัญหาในชีวิตประจำวัน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28720" y="4038443"/>
              <a:ext cx="277832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ผลกระทบจากการใช้</a:t>
              </a:r>
              <a:br>
                <a:rPr lang="th-TH" sz="3600" b="1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คอมพิวเตอร์</a:t>
              </a:r>
            </a:p>
          </p:txBody>
        </p:sp>
        <p:cxnSp>
          <p:nvCxnSpPr>
            <p:cNvPr id="114" name="Elbow Connector 113"/>
            <p:cNvCxnSpPr/>
            <p:nvPr/>
          </p:nvCxnSpPr>
          <p:spPr>
            <a:xfrm flipV="1">
              <a:off x="4060872" y="3944221"/>
              <a:ext cx="714476" cy="645375"/>
            </a:xfrm>
            <a:prstGeom prst="bentConnector3">
              <a:avLst>
                <a:gd name="adj1" fmla="val 43109"/>
              </a:avLst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1772" y="924046"/>
            <a:ext cx="4121152" cy="740544"/>
            <a:chOff x="-21772" y="695440"/>
            <a:chExt cx="4121152" cy="740544"/>
          </a:xfrm>
        </p:grpSpPr>
        <p:grpSp>
          <p:nvGrpSpPr>
            <p:cNvPr id="9" name="Group 8"/>
            <p:cNvGrpSpPr/>
            <p:nvPr/>
          </p:nvGrpSpPr>
          <p:grpSpPr>
            <a:xfrm>
              <a:off x="-21772" y="741634"/>
              <a:ext cx="3727794" cy="616466"/>
              <a:chOff x="-21772" y="741634"/>
              <a:chExt cx="3727794" cy="616466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-1" y="741634"/>
                <a:ext cx="3706023" cy="578889"/>
              </a:xfrm>
              <a:prstGeom prst="rect">
                <a:avLst/>
              </a:prstGeom>
              <a:solidFill>
                <a:srgbClr val="007C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-21772" y="773325"/>
                <a:ext cx="345639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3200" b="1" dirty="0">
                    <a:solidFill>
                      <a:schemeClr val="bg1"/>
                    </a:solidFill>
                    <a:latin typeface="TH Sarabun New" pitchFamily="34" charset="-34"/>
                    <a:cs typeface="TH Sarabun New" pitchFamily="34" charset="-34"/>
                  </a:rPr>
                  <a:t>แผนผังหัวข้อหน่วยการ</a:t>
                </a:r>
                <a:r>
                  <a:rPr lang="th-TH" sz="3200" b="1" dirty="0" smtClean="0">
                    <a:solidFill>
                      <a:schemeClr val="bg1"/>
                    </a:solidFill>
                    <a:latin typeface="TH Sarabun New" pitchFamily="34" charset="-34"/>
                    <a:cs typeface="TH Sarabun New" pitchFamily="34" charset="-34"/>
                  </a:rPr>
                  <a:t>เรียนรู้</a:t>
                </a:r>
                <a:endParaRPr lang="th-TH" sz="3200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3421294" y="695440"/>
              <a:ext cx="678086" cy="740544"/>
              <a:chOff x="3868982" y="1054513"/>
              <a:chExt cx="678086" cy="740544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3868982" y="1054513"/>
                <a:ext cx="678086" cy="67808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35000">
                    <a:schemeClr val="accent3">
                      <a:lumMod val="0"/>
                      <a:lumOff val="10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 w="57150">
                <a:solidFill>
                  <a:srgbClr val="007CC4"/>
                </a:solidFill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4034064" y="1087171"/>
                <a:ext cx="32159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4000" b="1" dirty="0">
                    <a:latin typeface="TH Sarabun New" pitchFamily="34" charset="-34"/>
                    <a:cs typeface="TH Sarabun New" pitchFamily="34" charset="-34"/>
                  </a:rPr>
                  <a:t>3</a:t>
                </a:r>
                <a:endParaRPr lang="en-US" sz="40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6989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0" y="209904"/>
            <a:ext cx="102477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การใช้ซอฟต์แวร์เพื่อแก้ปัญหาในชีวิตประจำวัน</a:t>
            </a: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93474" y="1146512"/>
            <a:ext cx="5465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6"/>
            </a:pP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โปรแกรมจะเปลี่ยนชื่อเอกสารเป็น “การบ้าน”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26" y="1977508"/>
            <a:ext cx="11164378" cy="39552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82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0" y="242562"/>
            <a:ext cx="96479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การใช้ซอฟต์แวร์เพื่อแก้ปัญหาในชีวิตประจำวัน</a:t>
            </a: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30920" y="1099321"/>
            <a:ext cx="110956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โปรแกรมนี้ยังมีความสามารถอื่น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ๆ อีกมากมาย  เช่น จัดข้อความให้อยู่กึ่งกลางหน้ากระดาษ  แทรกภาพ  แทรกตาราง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54" y="1831692"/>
            <a:ext cx="10919289" cy="44820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4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0" y="166360"/>
            <a:ext cx="9843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การใช้ซอฟต์แวร์เพื่อแก้ปัญหาในชีวิตประจำวัน</a:t>
            </a: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32354" y="1163616"/>
            <a:ext cx="11085379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โปรแกรมนี้ยังมีความสามารถอื่น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ๆ อีกมากมาย  เช่น จัดข้อความให้อยู่กึ่งกลางหน้ากระดาษ  แทรกภาพ  แทรกตาราง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40" y="1848419"/>
            <a:ext cx="10240114" cy="42258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2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0" y="199018"/>
            <a:ext cx="93649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การใช้ซอฟต์แวร์เพื่อแก้ปัญหาในชีวิตประจำวัน</a:t>
            </a: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373650" y="1266260"/>
            <a:ext cx="11045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โปรแกรมนี้ยังมีความสามารถอื่น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ๆ อีกมากมาย  เช่น จัดข้อความให้อยู่กึ่งกลางหน้ากระดาษ  แทรกภาพ  แทรกตาราง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11" y="2004924"/>
            <a:ext cx="9982729" cy="44288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64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94081" y="1915352"/>
            <a:ext cx="1447767" cy="646331"/>
            <a:chOff x="472047" y="1992471"/>
            <a:chExt cx="1447767" cy="646331"/>
          </a:xfrm>
        </p:grpSpPr>
        <p:sp>
          <p:nvSpPr>
            <p:cNvPr id="34" name="Rounded Rectangle 33"/>
            <p:cNvSpPr/>
            <p:nvPr/>
          </p:nvSpPr>
          <p:spPr>
            <a:xfrm>
              <a:off x="472047" y="1998178"/>
              <a:ext cx="1447767" cy="614393"/>
            </a:xfrm>
            <a:prstGeom prst="roundRect">
              <a:avLst/>
            </a:prstGeom>
            <a:solidFill>
              <a:srgbClr val="A9E1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80220" y="1992471"/>
              <a:ext cx="9927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วิธี</a:t>
              </a: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ปฏิบัติ</a:t>
              </a:r>
              <a:endParaRPr lang="th-TH" sz="2400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47685" y="115940"/>
            <a:ext cx="6520377" cy="848687"/>
            <a:chOff x="847685" y="115940"/>
            <a:chExt cx="6520377" cy="848687"/>
          </a:xfrm>
        </p:grpSpPr>
        <p:sp>
          <p:nvSpPr>
            <p:cNvPr id="13" name="Rounded Rectangle 12"/>
            <p:cNvSpPr/>
            <p:nvPr/>
          </p:nvSpPr>
          <p:spPr>
            <a:xfrm>
              <a:off x="847685" y="269347"/>
              <a:ext cx="6520377" cy="663199"/>
            </a:xfrm>
            <a:prstGeom prst="roundRect">
              <a:avLst>
                <a:gd name="adj" fmla="val 50000"/>
              </a:avLst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847685" y="270933"/>
              <a:ext cx="2144261" cy="663199"/>
            </a:xfrm>
            <a:prstGeom prst="roundRect">
              <a:avLst>
                <a:gd name="adj" fmla="val 50000"/>
              </a:avLst>
            </a:prstGeom>
            <a:solidFill>
              <a:srgbClr val="FBD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95566" y="143845"/>
              <a:ext cx="128592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กิจกรรมที่</a:t>
              </a:r>
              <a:endPara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048573" y="167743"/>
              <a:ext cx="4104009" cy="6848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 สร้างแบบสำรวจรายการอาหารกลางวัน</a:t>
              </a:r>
            </a:p>
          </p:txBody>
        </p:sp>
        <p:sp>
          <p:nvSpPr>
            <p:cNvPr id="17" name="Freeform 16"/>
            <p:cNvSpPr/>
            <p:nvPr/>
          </p:nvSpPr>
          <p:spPr>
            <a:xfrm>
              <a:off x="947887" y="835589"/>
              <a:ext cx="6319972" cy="94583"/>
            </a:xfrm>
            <a:custGeom>
              <a:avLst/>
              <a:gdLst>
                <a:gd name="connsiteX0" fmla="*/ 0 w 6319972"/>
                <a:gd name="connsiteY0" fmla="*/ 0 h 94583"/>
                <a:gd name="connsiteX1" fmla="*/ 6319972 w 6319972"/>
                <a:gd name="connsiteY1" fmla="*/ 0 h 94583"/>
                <a:gd name="connsiteX2" fmla="*/ 6273975 w 6319972"/>
                <a:gd name="connsiteY2" fmla="*/ 37951 h 94583"/>
                <a:gd name="connsiteX3" fmla="*/ 6088574 w 6319972"/>
                <a:gd name="connsiteY3" fmla="*/ 94583 h 94583"/>
                <a:gd name="connsiteX4" fmla="*/ 231397 w 6319972"/>
                <a:gd name="connsiteY4" fmla="*/ 94582 h 94583"/>
                <a:gd name="connsiteX5" fmla="*/ 45996 w 6319972"/>
                <a:gd name="connsiteY5" fmla="*/ 37950 h 94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9972" h="94583">
                  <a:moveTo>
                    <a:pt x="0" y="0"/>
                  </a:moveTo>
                  <a:lnTo>
                    <a:pt x="6319972" y="0"/>
                  </a:lnTo>
                  <a:lnTo>
                    <a:pt x="6273975" y="37951"/>
                  </a:lnTo>
                  <a:cubicBezTo>
                    <a:pt x="6221051" y="73706"/>
                    <a:pt x="6157251" y="94583"/>
                    <a:pt x="6088574" y="94583"/>
                  </a:cubicBezTo>
                  <a:lnTo>
                    <a:pt x="231397" y="94582"/>
                  </a:lnTo>
                  <a:cubicBezTo>
                    <a:pt x="162721" y="94582"/>
                    <a:pt x="98920" y="73705"/>
                    <a:pt x="45996" y="37950"/>
                  </a:cubicBezTo>
                  <a:close/>
                </a:path>
              </a:pathLst>
            </a:custGeom>
            <a:solidFill>
              <a:srgbClr val="F49A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2441180" y="115940"/>
              <a:ext cx="707989" cy="848687"/>
              <a:chOff x="2441180" y="115940"/>
              <a:chExt cx="707989" cy="848687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2441180" y="241389"/>
                <a:ext cx="707989" cy="72323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49A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TH Sarabun New" pitchFamily="34" charset="-34"/>
                    <a:cs typeface="TH Sarabun New" pitchFamily="34" charset="-34"/>
                  </a:rPr>
                  <a:t>0</a:t>
                </a: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2508227" y="309881"/>
                <a:ext cx="573894" cy="586255"/>
              </a:xfrm>
              <a:prstGeom prst="ellipse">
                <a:avLst/>
              </a:prstGeom>
              <a:solidFill>
                <a:srgbClr val="F49A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520003" y="115940"/>
                <a:ext cx="56618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32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3</a:t>
                </a:r>
                <a:r>
                  <a:rPr lang="en-US" sz="32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.</a:t>
                </a:r>
                <a:r>
                  <a:rPr lang="th-TH" sz="32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3</a:t>
                </a:r>
                <a:endParaRPr lang="th-TH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2" name="Freeform 21"/>
              <p:cNvSpPr/>
              <p:nvPr/>
            </p:nvSpPr>
            <p:spPr>
              <a:xfrm>
                <a:off x="2613820" y="757016"/>
                <a:ext cx="363136" cy="142323"/>
              </a:xfrm>
              <a:custGeom>
                <a:avLst/>
                <a:gdLst>
                  <a:gd name="connsiteX0" fmla="*/ 181568 w 363136"/>
                  <a:gd name="connsiteY0" fmla="*/ 0 h 142323"/>
                  <a:gd name="connsiteX1" fmla="*/ 293261 w 363136"/>
                  <a:gd name="connsiteY1" fmla="*/ 23036 h 142323"/>
                  <a:gd name="connsiteX2" fmla="*/ 363136 w 363136"/>
                  <a:gd name="connsiteY2" fmla="*/ 71162 h 142323"/>
                  <a:gd name="connsiteX3" fmla="*/ 293261 w 363136"/>
                  <a:gd name="connsiteY3" fmla="*/ 119288 h 142323"/>
                  <a:gd name="connsiteX4" fmla="*/ 181568 w 363136"/>
                  <a:gd name="connsiteY4" fmla="*/ 142323 h 142323"/>
                  <a:gd name="connsiteX5" fmla="*/ 69876 w 363136"/>
                  <a:gd name="connsiteY5" fmla="*/ 119288 h 142323"/>
                  <a:gd name="connsiteX6" fmla="*/ 0 w 363136"/>
                  <a:gd name="connsiteY6" fmla="*/ 71162 h 142323"/>
                  <a:gd name="connsiteX7" fmla="*/ 69876 w 363136"/>
                  <a:gd name="connsiteY7" fmla="*/ 23036 h 142323"/>
                  <a:gd name="connsiteX8" fmla="*/ 181568 w 363136"/>
                  <a:gd name="connsiteY8" fmla="*/ 0 h 142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3136" h="142323">
                    <a:moveTo>
                      <a:pt x="181568" y="0"/>
                    </a:moveTo>
                    <a:cubicBezTo>
                      <a:pt x="221187" y="0"/>
                      <a:pt x="258931" y="8203"/>
                      <a:pt x="293261" y="23036"/>
                    </a:cubicBezTo>
                    <a:lnTo>
                      <a:pt x="363136" y="71162"/>
                    </a:lnTo>
                    <a:lnTo>
                      <a:pt x="293261" y="119288"/>
                    </a:lnTo>
                    <a:cubicBezTo>
                      <a:pt x="258931" y="134121"/>
                      <a:pt x="221187" y="142323"/>
                      <a:pt x="181568" y="142323"/>
                    </a:cubicBezTo>
                    <a:cubicBezTo>
                      <a:pt x="141949" y="142323"/>
                      <a:pt x="104206" y="134121"/>
                      <a:pt x="69876" y="119288"/>
                    </a:cubicBezTo>
                    <a:lnTo>
                      <a:pt x="0" y="71162"/>
                    </a:lnTo>
                    <a:lnTo>
                      <a:pt x="69876" y="23036"/>
                    </a:lnTo>
                    <a:cubicBezTo>
                      <a:pt x="104206" y="8203"/>
                      <a:pt x="141949" y="0"/>
                      <a:pt x="181568" y="0"/>
                    </a:cubicBezTo>
                    <a:close/>
                  </a:path>
                </a:pathLst>
              </a:custGeom>
              <a:solidFill>
                <a:srgbClr val="FEE39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0" y="0"/>
            <a:ext cx="489258" cy="6858000"/>
            <a:chOff x="0" y="0"/>
            <a:chExt cx="489258" cy="6858000"/>
          </a:xfrm>
        </p:grpSpPr>
        <p:sp>
          <p:nvSpPr>
            <p:cNvPr id="24" name="Rectangle 23"/>
            <p:cNvSpPr/>
            <p:nvPr/>
          </p:nvSpPr>
          <p:spPr>
            <a:xfrm>
              <a:off x="203727" y="0"/>
              <a:ext cx="285531" cy="6858000"/>
            </a:xfrm>
            <a:prstGeom prst="rect">
              <a:avLst/>
            </a:prstGeom>
            <a:solidFill>
              <a:srgbClr val="E9F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0" y="0"/>
              <a:ext cx="306887" cy="6858000"/>
            </a:xfrm>
            <a:prstGeom prst="rect">
              <a:avLst/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934" y="2952017"/>
            <a:ext cx="6541663" cy="325284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498594" y="4491280"/>
            <a:ext cx="4794115" cy="1677073"/>
            <a:chOff x="682769" y="5086395"/>
            <a:chExt cx="4794115" cy="1677073"/>
          </a:xfrm>
        </p:grpSpPr>
        <p:sp>
          <p:nvSpPr>
            <p:cNvPr id="28" name="Rounded Rectangular Callout 27"/>
            <p:cNvSpPr/>
            <p:nvPr/>
          </p:nvSpPr>
          <p:spPr>
            <a:xfrm>
              <a:off x="1919815" y="5086395"/>
              <a:ext cx="3491753" cy="1154162"/>
            </a:xfrm>
            <a:prstGeom prst="wedgeRoundRectCallout">
              <a:avLst>
                <a:gd name="adj1" fmla="val -56194"/>
                <a:gd name="adj2" fmla="val -1647"/>
                <a:gd name="adj3" fmla="val 16667"/>
              </a:avLst>
            </a:prstGeom>
            <a:solidFill>
              <a:srgbClr val="C6E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007785" y="5271457"/>
              <a:ext cx="346909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นักเรียนสามารถใช้ซอฟต์แวร์ประมวลคำในการรวบรวมข้อมูลได้อย่างไร</a:t>
              </a: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682769" y="5299039"/>
              <a:ext cx="1204269" cy="1464429"/>
              <a:chOff x="973434" y="5474221"/>
              <a:chExt cx="1204269" cy="1464429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4130" y="5474221"/>
                <a:ext cx="1203573" cy="1115895"/>
              </a:xfrm>
              <a:prstGeom prst="rect">
                <a:avLst/>
              </a:prstGeom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973434" y="6600096"/>
                <a:ext cx="1119659" cy="338554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16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คำถามสำคัญ</a:t>
                </a:r>
                <a:endParaRPr 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72048" y="1076601"/>
            <a:ext cx="6457124" cy="647920"/>
            <a:chOff x="472048" y="1076601"/>
            <a:chExt cx="6457124" cy="647920"/>
          </a:xfrm>
        </p:grpSpPr>
        <p:grpSp>
          <p:nvGrpSpPr>
            <p:cNvPr id="5" name="Group 4"/>
            <p:cNvGrpSpPr/>
            <p:nvPr/>
          </p:nvGrpSpPr>
          <p:grpSpPr>
            <a:xfrm>
              <a:off x="472048" y="1078190"/>
              <a:ext cx="1532260" cy="646331"/>
              <a:chOff x="847685" y="1060433"/>
              <a:chExt cx="1532260" cy="646331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847685" y="1119979"/>
                <a:ext cx="1532260" cy="520931"/>
              </a:xfrm>
              <a:prstGeom prst="roundRect">
                <a:avLst/>
              </a:prstGeom>
              <a:solidFill>
                <a:srgbClr val="FEE3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" name="TextBox 1"/>
              <p:cNvSpPr txBox="1"/>
              <p:nvPr/>
            </p:nvSpPr>
            <p:spPr>
              <a:xfrm>
                <a:off x="989755" y="1060433"/>
                <a:ext cx="133575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วัตถุประสงค์</a:t>
                </a:r>
                <a:endParaRPr lang="th-TH" sz="2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1997618" y="1076601"/>
              <a:ext cx="49315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สำรวจ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ข้อมูลแล้วนำมาสรุปเป็นสารสนเทศที่น่าสนใจได้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929172" y="1042595"/>
            <a:ext cx="3638573" cy="625863"/>
            <a:chOff x="6929172" y="1042595"/>
            <a:chExt cx="3638573" cy="625863"/>
          </a:xfrm>
        </p:grpSpPr>
        <p:grpSp>
          <p:nvGrpSpPr>
            <p:cNvPr id="7" name="Group 6"/>
            <p:cNvGrpSpPr/>
            <p:nvPr/>
          </p:nvGrpSpPr>
          <p:grpSpPr>
            <a:xfrm>
              <a:off x="6929172" y="1042595"/>
              <a:ext cx="1532260" cy="600164"/>
              <a:chOff x="6929172" y="1042595"/>
              <a:chExt cx="1532260" cy="600164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6929172" y="1118797"/>
                <a:ext cx="1532260" cy="520931"/>
              </a:xfrm>
              <a:prstGeom prst="roundRect">
                <a:avLst/>
              </a:prstGeom>
              <a:solidFill>
                <a:srgbClr val="FEE3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7080326" y="1042595"/>
                <a:ext cx="1207382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วัสดุ</a:t>
                </a: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อุปกรณ์</a:t>
                </a:r>
                <a:endParaRPr lang="th-TH" sz="2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8513978" y="1068294"/>
              <a:ext cx="2053767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คอมพิวเตอร์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1 </a:t>
              </a:r>
              <a:r>
                <a:rPr lang="en-US" sz="2400" dirty="0" smtClean="0"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เครื่อง</a:t>
              </a:r>
              <a:endParaRPr lang="th-TH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2006784" y="1921059"/>
            <a:ext cx="818224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000" dirty="0" smtClean="0">
                <a:latin typeface="TH Sarabun New" pitchFamily="34" charset="-34"/>
                <a:cs typeface="TH Sarabun New" pitchFamily="34" charset="-34"/>
              </a:rPr>
              <a:t>งาน</a:t>
            </a:r>
            <a:r>
              <a:rPr lang="th-TH" sz="2000" dirty="0">
                <a:latin typeface="TH Sarabun New" pitchFamily="34" charset="-34"/>
                <a:cs typeface="TH Sarabun New" pitchFamily="34" charset="-34"/>
              </a:rPr>
              <a:t>กีฬาสีของโรงเรียน  นักเรียนในกลุ่มสีเขียวต้องการสั่งอาหารกลางวัน หากนักเรียนเป็นผู้รับผิดชอบด้านอาหาร </a:t>
            </a:r>
            <a:br>
              <a:rPr lang="th-TH" sz="20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000" dirty="0">
                <a:latin typeface="TH Sarabun New" pitchFamily="34" charset="-34"/>
                <a:cs typeface="TH Sarabun New" pitchFamily="34" charset="-34"/>
              </a:rPr>
              <a:t>นักเรียนอาจใช้ซอฟต์แวร์ประมวลคำในการสร้างแบบสำรวจรายการอาหารกลางวันได้ โดยปฏิบัติตามขั้นตอน</a:t>
            </a:r>
            <a:r>
              <a:rPr lang="en-US" sz="2000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2000" dirty="0">
                <a:latin typeface="TH Sarabun New" pitchFamily="34" charset="-34"/>
                <a:cs typeface="TH Sarabun New" pitchFamily="34" charset="-34"/>
              </a:rPr>
              <a:t>ดังนี้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th-TH" sz="2000" dirty="0">
                <a:latin typeface="TH Sarabun New" pitchFamily="34" charset="-34"/>
                <a:cs typeface="TH Sarabun New" pitchFamily="34" charset="-34"/>
              </a:rPr>
              <a:t>พิมพ์รายการสำหรับป้อนชื่อของนักเรียน</a:t>
            </a:r>
            <a:br>
              <a:rPr lang="th-TH" sz="20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000" dirty="0">
                <a:latin typeface="TH Sarabun New" pitchFamily="34" charset="-34"/>
                <a:cs typeface="TH Sarabun New" pitchFamily="34" charset="-34"/>
              </a:rPr>
              <a:t>และหัวข้อรายการอาหารพร้อมจัด</a:t>
            </a:r>
            <a:br>
              <a:rPr lang="th-TH" sz="20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000" dirty="0">
                <a:latin typeface="TH Sarabun New" pitchFamily="34" charset="-34"/>
                <a:cs typeface="TH Sarabun New" pitchFamily="34" charset="-34"/>
              </a:rPr>
              <a:t>ตำแหน่งให้สวยงาม</a:t>
            </a:r>
          </a:p>
        </p:txBody>
      </p:sp>
    </p:spTree>
    <p:extLst>
      <p:ext uri="{BB962C8B-B14F-4D97-AF65-F5344CB8AC3E}">
        <p14:creationId xmlns:p14="http://schemas.microsoft.com/office/powerpoint/2010/main" val="199365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692985" y="133999"/>
            <a:ext cx="11235458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 startAt="2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พิมพ์รายการอาหารทั้งหมดลงไป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 startAt="2"/>
            </a:pPr>
            <a:endParaRPr lang="th-TH" dirty="0">
              <a:latin typeface="TH Sarabun New" pitchFamily="34" charset="-34"/>
              <a:cs typeface="TH Sarabun New" pitchFamily="34" charset="-34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 startAt="2"/>
            </a:pPr>
            <a:endParaRPr lang="th-TH" dirty="0">
              <a:latin typeface="TH Sarabun New" pitchFamily="34" charset="-34"/>
              <a:cs typeface="TH Sarabun New" pitchFamily="34" charset="-34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 startAt="2"/>
            </a:pPr>
            <a:endParaRPr lang="th-TH" dirty="0">
              <a:latin typeface="TH Sarabun New" pitchFamily="34" charset="-34"/>
              <a:cs typeface="TH Sarabun New" pitchFamily="34" charset="-34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 startAt="2"/>
            </a:pPr>
            <a:endParaRPr lang="th-TH" dirty="0">
              <a:latin typeface="TH Sarabun New" pitchFamily="34" charset="-34"/>
              <a:cs typeface="TH Sarabun New" pitchFamily="34" charset="-34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 startAt="2"/>
            </a:pPr>
            <a:endParaRPr lang="th-TH" dirty="0">
              <a:latin typeface="TH Sarabun New" pitchFamily="34" charset="-34"/>
              <a:cs typeface="TH Sarabun New" pitchFamily="34" charset="-34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 startAt="2"/>
            </a:pPr>
            <a:endParaRPr lang="th-TH" dirty="0">
              <a:latin typeface="TH Sarabun New" pitchFamily="34" charset="-34"/>
              <a:cs typeface="TH Sarabun New" pitchFamily="34" charset="-34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 startAt="2"/>
            </a:pPr>
            <a:endParaRPr lang="th-TH" dirty="0">
              <a:latin typeface="TH Sarabun New" pitchFamily="34" charset="-34"/>
              <a:cs typeface="TH Sarabun New" pitchFamily="34" charset="-34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 startAt="2"/>
            </a:pPr>
            <a:endParaRPr lang="th-TH" dirty="0">
              <a:latin typeface="TH Sarabun New" pitchFamily="34" charset="-34"/>
              <a:cs typeface="TH Sarabun New" pitchFamily="34" charset="-34"/>
            </a:endParaRPr>
          </a:p>
          <a:p>
            <a:pPr>
              <a:lnSpc>
                <a:spcPct val="150000"/>
              </a:lnSpc>
            </a:pPr>
            <a:endParaRPr lang="th-TH" dirty="0">
              <a:latin typeface="TH Sarabun New" pitchFamily="34" charset="-34"/>
              <a:cs typeface="TH Sarabun New" pitchFamily="34" charset="-34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 startAt="2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นักเรียนพิมพ์รายการอาหารเพิ่มเติมลงไปทั้งหมด และเมื่อพิมพ์ออกมาเป็นกระดาษ นักเรียนสามารถใช้เอกสารนี้เป็นแบบ</a:t>
            </a: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สำรวจ</a:t>
            </a:r>
            <a:br>
              <a:rPr lang="th-TH" sz="24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และ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เก็บข้อมูลรายการอาหารได้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0" y="0"/>
            <a:ext cx="489258" cy="6858000"/>
            <a:chOff x="0" y="0"/>
            <a:chExt cx="489258" cy="6858000"/>
          </a:xfrm>
        </p:grpSpPr>
        <p:sp>
          <p:nvSpPr>
            <p:cNvPr id="24" name="Rectangle 23"/>
            <p:cNvSpPr/>
            <p:nvPr/>
          </p:nvSpPr>
          <p:spPr>
            <a:xfrm>
              <a:off x="203727" y="0"/>
              <a:ext cx="285531" cy="6858000"/>
            </a:xfrm>
            <a:prstGeom prst="rect">
              <a:avLst/>
            </a:prstGeom>
            <a:solidFill>
              <a:srgbClr val="E9F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0" y="0"/>
              <a:ext cx="306887" cy="6858000"/>
            </a:xfrm>
            <a:prstGeom prst="rect">
              <a:avLst/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286952" y="5459366"/>
            <a:ext cx="9066846" cy="1224095"/>
            <a:chOff x="2286952" y="5459366"/>
            <a:chExt cx="9066846" cy="1224095"/>
          </a:xfrm>
        </p:grpSpPr>
        <p:sp>
          <p:nvSpPr>
            <p:cNvPr id="31" name="Rounded Rectangle 30"/>
            <p:cNvSpPr/>
            <p:nvPr/>
          </p:nvSpPr>
          <p:spPr>
            <a:xfrm>
              <a:off x="2545580" y="5623192"/>
              <a:ext cx="8144191" cy="1060269"/>
            </a:xfrm>
            <a:prstGeom prst="roundRect">
              <a:avLst>
                <a:gd name="adj" fmla="val 17722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000944" y="5463690"/>
              <a:ext cx="835285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นักเรียนสามารถนำซอฟต์แวร์ประมวลคำมาประยุกต์ใช้ในชีวิตประจำวันเรื่องอะไรได้อีกบ้าง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2286952" y="5459366"/>
              <a:ext cx="724878" cy="724878"/>
              <a:chOff x="2286952" y="5459366"/>
              <a:chExt cx="724878" cy="724878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2286952" y="5459366"/>
                <a:ext cx="724878" cy="724878"/>
              </a:xfrm>
              <a:prstGeom prst="ellipse">
                <a:avLst/>
              </a:prstGeom>
              <a:solidFill>
                <a:srgbClr val="FFC9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 flipH="1">
                <a:off x="2496991" y="5526729"/>
                <a:ext cx="32657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TH Sarabun New" pitchFamily="34" charset="-34"/>
                    <a:cs typeface="TH Sarabun New" pitchFamily="34" charset="-34"/>
                  </a:rPr>
                  <a:t>?</a:t>
                </a:r>
                <a:endParaRPr lang="en-US" sz="32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238C5E9-DF07-864A-A7A2-A203103558F0}"/>
              </a:ext>
            </a:extLst>
          </p:cNvPr>
          <p:cNvSpPr txBox="1"/>
          <p:nvPr/>
        </p:nvSpPr>
        <p:spPr>
          <a:xfrm>
            <a:off x="3022716" y="6121731"/>
            <a:ext cx="7449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u="sng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ตอบ</a:t>
            </a:r>
            <a:r>
              <a:rPr lang="th-TH" sz="28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 พิมพ์รายงาน ทำแผ่นพับ บัตรอวยพร ป้ายประกาศ</a:t>
            </a:r>
            <a:endParaRPr lang="en-US" sz="2800" b="1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408" y="691862"/>
            <a:ext cx="7637185" cy="37913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51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0" y="177246"/>
            <a:ext cx="10388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การใช้ซอฟต์แวร์เพื่อแก้ปัญหาในชีวิตประจำวัน</a:t>
            </a: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11116" y="1035123"/>
            <a:ext cx="108712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b="1" dirty="0">
                <a:solidFill>
                  <a:srgbClr val="2F5597"/>
                </a:solidFill>
                <a:latin typeface="TH Sarabun New" pitchFamily="34" charset="-34"/>
                <a:cs typeface="TH Sarabun New" pitchFamily="34" charset="-34"/>
              </a:rPr>
              <a:t>2. การใช้ซอฟต์แวร์ตารางทำงาน</a:t>
            </a:r>
          </a:p>
          <a:p>
            <a:pPr>
              <a:lnSpc>
                <a:spcPct val="150000"/>
              </a:lnSpc>
            </a:pP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เป็นโปรแกรมที่ใช้ช่วยในการคิดคำนวณ สร้างตาราง สร้างกราฟ และแผนภูมิต่าง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ๆ เช่น 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en-US" sz="28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โปรแกรมกูเกิลชีต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 (Google Sheets)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โปรแกรมไมโครซอฟต์ออฟฟิศเอกซ์เซล (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Microsoft Office Excel</a:t>
            </a:r>
            <a:r>
              <a:rPr lang="en-US" sz="2800" dirty="0" smtClean="0">
                <a:latin typeface="TH Sarabun New" pitchFamily="34" charset="-34"/>
                <a:cs typeface="TH Sarabun New" pitchFamily="34" charset="-34"/>
              </a:rPr>
              <a:t>)</a:t>
            </a:r>
            <a:endParaRPr lang="en-US" sz="1100" dirty="0">
              <a:latin typeface="TH Sarabun New" pitchFamily="34" charset="-34"/>
              <a:cs typeface="TH Sarabun New" pitchFamily="34" charset="-34"/>
            </a:endParaRPr>
          </a:p>
          <a:p>
            <a:pPr>
              <a:lnSpc>
                <a:spcPct val="150000"/>
              </a:lnSpc>
            </a:pPr>
            <a:r>
              <a:rPr lang="th-TH" sz="28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ตัวอย่าง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  หากนักเรียนต้องการทำตารางค่าใช้จ่ายของราคาอุปกรณ์การเรียนที่ซื้อมา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5782740"/>
              </p:ext>
            </p:extLst>
          </p:nvPr>
        </p:nvGraphicFramePr>
        <p:xfrm>
          <a:off x="2500082" y="3585027"/>
          <a:ext cx="7079346" cy="31599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97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597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5978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69192"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TH Sarabun New" pitchFamily="34" charset="-34"/>
                          <a:cs typeface="TH Sarabun New" pitchFamily="34" charset="-34"/>
                        </a:rPr>
                        <a:t>รายการ</a:t>
                      </a:r>
                      <a:endParaRPr lang="en-US" sz="28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TH Sarabun New" pitchFamily="34" charset="-34"/>
                          <a:cs typeface="TH Sarabun New" pitchFamily="34" charset="-34"/>
                        </a:rPr>
                        <a:t>จำนวนชิ้น</a:t>
                      </a:r>
                      <a:endParaRPr lang="en-US" sz="28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TH Sarabun New" pitchFamily="34" charset="-34"/>
                          <a:cs typeface="TH Sarabun New" pitchFamily="34" charset="-34"/>
                        </a:rPr>
                        <a:t>ราคาต่อชิ้น</a:t>
                      </a:r>
                      <a:endParaRPr lang="en-US" sz="28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0276">
                <a:tc>
                  <a:txBody>
                    <a:bodyPr/>
                    <a:lstStyle/>
                    <a:p>
                      <a:r>
                        <a:rPr lang="th-TH" sz="2800" dirty="0">
                          <a:latin typeface="TH Sarabun New" pitchFamily="34" charset="-34"/>
                          <a:cs typeface="TH Sarabun New" pitchFamily="34" charset="-34"/>
                        </a:rPr>
                        <a:t>สมุด</a:t>
                      </a:r>
                      <a:endParaRPr lang="en-US" sz="28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marL="2743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TH Sarabun New" pitchFamily="34" charset="-34"/>
                          <a:cs typeface="TH Sarabun New" pitchFamily="34" charset="-34"/>
                        </a:rPr>
                        <a:t>5</a:t>
                      </a:r>
                      <a:endParaRPr lang="en-US" sz="28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marL="2743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TH Sarabun New" pitchFamily="34" charset="-34"/>
                          <a:cs typeface="TH Sarabun New" pitchFamily="34" charset="-34"/>
                        </a:rPr>
                        <a:t>12</a:t>
                      </a:r>
                      <a:endParaRPr lang="en-US" sz="28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marL="27432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0276">
                <a:tc>
                  <a:txBody>
                    <a:bodyPr/>
                    <a:lstStyle/>
                    <a:p>
                      <a:r>
                        <a:rPr lang="th-TH" sz="2800" dirty="0">
                          <a:latin typeface="TH Sarabun New" pitchFamily="34" charset="-34"/>
                          <a:cs typeface="TH Sarabun New" pitchFamily="34" charset="-34"/>
                        </a:rPr>
                        <a:t>ดินสอ</a:t>
                      </a:r>
                      <a:endParaRPr lang="en-US" sz="28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marL="2743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TH Sarabun New" pitchFamily="34" charset="-34"/>
                          <a:cs typeface="TH Sarabun New" pitchFamily="34" charset="-34"/>
                        </a:rPr>
                        <a:t>2</a:t>
                      </a:r>
                      <a:endParaRPr lang="en-US" sz="28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marL="2743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TH Sarabun New" pitchFamily="34" charset="-34"/>
                          <a:cs typeface="TH Sarabun New" pitchFamily="34" charset="-34"/>
                        </a:rPr>
                        <a:t>5</a:t>
                      </a:r>
                      <a:endParaRPr lang="en-US" sz="28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marL="27432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0276">
                <a:tc>
                  <a:txBody>
                    <a:bodyPr/>
                    <a:lstStyle/>
                    <a:p>
                      <a:r>
                        <a:rPr lang="th-TH" sz="2800" dirty="0">
                          <a:latin typeface="TH Sarabun New" pitchFamily="34" charset="-34"/>
                          <a:cs typeface="TH Sarabun New" pitchFamily="34" charset="-34"/>
                        </a:rPr>
                        <a:t>ยางลบ</a:t>
                      </a:r>
                      <a:endParaRPr lang="en-US" sz="28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marL="2743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TH Sarabun New" pitchFamily="34" charset="-34"/>
                          <a:cs typeface="TH Sarabun New" pitchFamily="34" charset="-34"/>
                        </a:rPr>
                        <a:t>1</a:t>
                      </a:r>
                      <a:endParaRPr lang="en-US" sz="28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marL="2743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TH Sarabun New" pitchFamily="34" charset="-34"/>
                          <a:cs typeface="TH Sarabun New" pitchFamily="34" charset="-34"/>
                        </a:rPr>
                        <a:t>5</a:t>
                      </a:r>
                      <a:endParaRPr lang="en-US" sz="28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marL="27432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0276">
                <a:tc>
                  <a:txBody>
                    <a:bodyPr/>
                    <a:lstStyle/>
                    <a:p>
                      <a:r>
                        <a:rPr lang="th-TH" sz="2800" dirty="0">
                          <a:latin typeface="TH Sarabun New" pitchFamily="34" charset="-34"/>
                          <a:cs typeface="TH Sarabun New" pitchFamily="34" charset="-34"/>
                        </a:rPr>
                        <a:t>สีไม้</a:t>
                      </a:r>
                      <a:endParaRPr lang="en-US" sz="28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marL="2743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TH Sarabun New" pitchFamily="34" charset="-34"/>
                          <a:cs typeface="TH Sarabun New" pitchFamily="34" charset="-34"/>
                        </a:rPr>
                        <a:t>1</a:t>
                      </a:r>
                      <a:endParaRPr lang="en-US" sz="28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marL="2743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TH Sarabun New" pitchFamily="34" charset="-34"/>
                          <a:cs typeface="TH Sarabun New" pitchFamily="34" charset="-34"/>
                        </a:rPr>
                        <a:t>45</a:t>
                      </a:r>
                      <a:endParaRPr lang="en-US" sz="28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marL="27432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0276">
                <a:tc>
                  <a:txBody>
                    <a:bodyPr/>
                    <a:lstStyle/>
                    <a:p>
                      <a:r>
                        <a:rPr lang="th-TH" sz="2800" dirty="0">
                          <a:latin typeface="TH Sarabun New" pitchFamily="34" charset="-34"/>
                          <a:cs typeface="TH Sarabun New" pitchFamily="34" charset="-34"/>
                        </a:rPr>
                        <a:t>ไม้บรรทัด</a:t>
                      </a:r>
                      <a:endParaRPr lang="en-US" sz="28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marL="2743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TH Sarabun New" pitchFamily="34" charset="-34"/>
                          <a:cs typeface="TH Sarabun New" pitchFamily="34" charset="-34"/>
                        </a:rPr>
                        <a:t>1</a:t>
                      </a:r>
                      <a:endParaRPr lang="en-US" sz="28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marL="2743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TH Sarabun New" pitchFamily="34" charset="-34"/>
                          <a:cs typeface="TH Sarabun New" pitchFamily="34" charset="-34"/>
                        </a:rPr>
                        <a:t>10</a:t>
                      </a:r>
                      <a:endParaRPr lang="en-US" sz="28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marL="27432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31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0" y="177246"/>
            <a:ext cx="9223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การใช้ซอฟต์แวร์เพื่อแก้ปัญหาในชีวิตประจำวัน</a:t>
            </a: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972381" y="972331"/>
            <a:ext cx="76273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200" b="1" dirty="0">
                <a:solidFill>
                  <a:srgbClr val="0066FF"/>
                </a:solidFill>
                <a:latin typeface="TH Sarabun New" pitchFamily="34" charset="-34"/>
                <a:cs typeface="TH Sarabun New" pitchFamily="34" charset="-34"/>
              </a:rPr>
              <a:t>นักเรียนฝึกใช้โปรแกรมตามขั้นตอน ดังนี้</a:t>
            </a:r>
            <a:endParaRPr lang="th-TH" sz="1400" b="1" dirty="0">
              <a:solidFill>
                <a:srgbClr val="0066FF"/>
              </a:solidFill>
              <a:latin typeface="TH Sarabun New" pitchFamily="34" charset="-34"/>
              <a:cs typeface="TH Sarabun New" pitchFamily="34" charset="-34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เปิดโปรแกรมตารางทำงาน จะพบหน้าโปรแกรมมีลักษณะ  ดังนี้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11" y="2683505"/>
            <a:ext cx="10309296" cy="35213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96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088152" y="1168279"/>
            <a:ext cx="105595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โปรแกรมจะแสดงตารางออกมาเพื่อให้เราพิมพ์สิ่งต่าง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ๆ ที่ต้องการนำเสนอในรูปแบบของตาราง 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8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โดย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นักเรียนเลือก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เซลล์ที่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ต้องการพิมพ์ข้อความแล้วพิมพ์ข้อความเข้าไปได้ทันที ทดลองคลิกเมาส์ที่เซลล์ 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B2 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แล้วพิมพ์คำว่า “รายการสินค้า”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0" y="188132"/>
            <a:ext cx="10026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การใช้ซอฟต์แวร์เพื่อแก้ปัญหาในชีวิตประจำวัน</a:t>
            </a: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187" y="2455298"/>
            <a:ext cx="8573497" cy="429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41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0" y="166360"/>
            <a:ext cx="9832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การใช้ซอฟต์แวร์เพื่อแก้ปัญหาในชีวิตประจำวัน</a:t>
            </a: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69598" y="1092077"/>
            <a:ext cx="11090562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การปรับขนาดเซลล์สามารถปฏิบัติโดยคลิกเมาส์ที่ตำแหน่งเซลล์ค้างไว้แล้วลากเพื่อปรับขนาดตามที่ต้องการ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150" y="1776880"/>
            <a:ext cx="9679457" cy="47654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37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rgbClr val="65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1" y="90158"/>
            <a:ext cx="36166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5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การรวบรวมข้อมูล</a:t>
            </a:r>
            <a:endParaRPr lang="en-US" sz="5400" b="1" dirty="0">
              <a:solidFill>
                <a:schemeClr val="bg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rgbClr val="182D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rgbClr val="009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50597" y="1128036"/>
            <a:ext cx="111768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	มนุษย์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มีการรวบรวมข้อมูลและนำเสนอข้อมูลมาอย่างยาวนาน  ในสมัยโบราณยังไม่มี</a:t>
            </a: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เทคโนโลยี</a:t>
            </a:r>
            <a:br>
              <a:rPr lang="th-TH" sz="28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หรือ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เครื่องมือที่ดีพอ  </a:t>
            </a: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มนุษย์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รวบรวมข้อมูลด้วยวิธีการจำแล้วบันทึกไว้ด้วยการแกะสลัก เขียนบนพื้นดิน  </a:t>
            </a: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8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เขียน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บนก้อนหิน  ต่อมาเมื่อมีการประดิษฐ์กระดาษขึ้นมาใช้งาน  ทำให้การจดบันทึกรวบรวมข้อมูลง่ายขึ้น  </a:t>
            </a: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8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มี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สมุดสำหรับจด มีหนังสือสำหรับอ่าน </a:t>
            </a: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และ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ปัจจุบันข้อมูลหลาย ๆ ชนิด สามารถบันทึกได้ด้วยอุปกรณ์อิเล็กทรอนิกส์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599569" y="3142066"/>
            <a:ext cx="6992862" cy="3415834"/>
            <a:chOff x="2599569" y="3078310"/>
            <a:chExt cx="6992862" cy="3415834"/>
          </a:xfrm>
        </p:grpSpPr>
        <p:sp>
          <p:nvSpPr>
            <p:cNvPr id="13" name="TextBox 12"/>
            <p:cNvSpPr txBox="1"/>
            <p:nvPr/>
          </p:nvSpPr>
          <p:spPr>
            <a:xfrm>
              <a:off x="3240815" y="5893980"/>
              <a:ext cx="571037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400" b="1" dirty="0">
                  <a:solidFill>
                    <a:srgbClr val="0066FF"/>
                  </a:solidFill>
                  <a:latin typeface="TH Sarabun New" pitchFamily="34" charset="-34"/>
                  <a:cs typeface="TH Sarabun New" pitchFamily="34" charset="-34"/>
                </a:rPr>
                <a:t>การเปรียบเทียบการรวบรวมข้อมูลในสมัยโบราณกับปัจจุบัน</a:t>
              </a:r>
              <a:endParaRPr lang="en-US" sz="2400" b="1" dirty="0">
                <a:solidFill>
                  <a:srgbClr val="0066FF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9569" y="3078310"/>
              <a:ext cx="6992862" cy="2913692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0" y="155474"/>
            <a:ext cx="10388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การใช้ซอฟต์แวร์เพื่อแก้ปัญหาในชีวิตประจำวัน</a:t>
            </a: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943853" y="1258073"/>
            <a:ext cx="101486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4"/>
            </a:pP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ทดลองพิมพ์ข้อความในเซลล์ 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C2 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เป็น “จำนวน” เซลล์ 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D2 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เป็น “ราคา” และเซลล์ 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E2 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เป็น “ราคารวม” </a:t>
            </a:r>
            <a:br>
              <a:rPr lang="th-TH" sz="28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โดยพิมพ์ข้อความครั้งละ 1 รายการ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975" y="2229796"/>
            <a:ext cx="8955407" cy="44605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23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0" y="220790"/>
            <a:ext cx="10213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การใช้ซอฟต์แวร์เพื่อแก้ปัญหาในชีวิตประจำวัน</a:t>
            </a: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292204" y="1108255"/>
            <a:ext cx="6995979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5"/>
            </a:pP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พิมพ์ลำดับของรายการลงไปในเซลล์ 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A3 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ถึงเซลล์ 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A7</a:t>
            </a:r>
            <a:endParaRPr lang="th-TH" sz="28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967" y="1840681"/>
            <a:ext cx="9925102" cy="49026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92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226887" y="1078804"/>
            <a:ext cx="86408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6"/>
            </a:pP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การจัดลำดับให้อยู่กึ่งกลาง  โดยกด 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Shift 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ที่คีย์บอร์ดค้างไว้ แล้วคลิกเมาส์เลือกทั้งหมด  </a:t>
            </a:r>
            <a:br>
              <a:rPr lang="th-TH" sz="28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จากนั้นคลิกเมาส์เลือกให้อยู่กึ่งกลาง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0" y="122816"/>
            <a:ext cx="9484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การใช้ซอฟต์แวร์เพื่อแก้ปัญหาในชีวิตประจำวัน</a:t>
            </a: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449" y="2398483"/>
            <a:ext cx="8517042" cy="42145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4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0" y="155474"/>
            <a:ext cx="10026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การใช้ซอฟต์แวร์เพื่อแก้ปัญหาในชีวิตประจำวัน</a:t>
            </a: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194230" y="1064711"/>
            <a:ext cx="84655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7"/>
            </a:pP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การปรับหัวข้อรายการให้อยู่กึ่งกลาง  สามารถปฏิบัติโดยกด  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Shift 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ที่คีย์บอร์ดค้างไว้  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8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แล้ว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คลิกเมาส์เลือกทั้งหมด  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จากนั้น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คลิกเมาส์เลือกให้อยู่กึ่งกลาง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861" y="2319329"/>
            <a:ext cx="8915671" cy="4440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9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0" y="133702"/>
            <a:ext cx="101051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การใช้ซอฟต์แวร์เพื่อแก้ปัญหาในชีวิตประจำวัน</a:t>
            </a: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217115" y="885247"/>
            <a:ext cx="98972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8"/>
            </a:pP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พิมพ์รายการสินค้า  จำนวนแต่ละรายการ  และราคาของสินค้าแต่ละชนิดในเซลล์  </a:t>
            </a:r>
            <a:br>
              <a:rPr lang="th-TH" sz="3200" dirty="0">
                <a:latin typeface="TH Sarabun New" pitchFamily="34" charset="-34"/>
                <a:cs typeface="TH Sarabun New" pitchFamily="34" charset="-34"/>
              </a:rPr>
            </a:b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จากนั้นพิมพ์ข้อความ “รวมเป็นเงิน” ในเซลล์ </a:t>
            </a:r>
            <a:r>
              <a:rPr lang="en-US" sz="3200" dirty="0">
                <a:latin typeface="TH Sarabun New" pitchFamily="34" charset="-34"/>
                <a:cs typeface="TH Sarabun New" pitchFamily="34" charset="-34"/>
              </a:rPr>
              <a:t>B9</a:t>
            </a:r>
            <a:endParaRPr lang="th-TH" sz="32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315" y="2313709"/>
            <a:ext cx="9037228" cy="44567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87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0" y="133702"/>
            <a:ext cx="9909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การใช้ซอฟต์แวร์เพื่อแก้ปัญหาในชีวิตประจำวัน</a:t>
            </a: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32880" y="1109185"/>
            <a:ext cx="102399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9"/>
            </a:pP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คำนวณราคารวมของสินค้าแต่ละรายการ โดยโปรแกรมจะทำงานอัตโนมัติ ตามขั้นตอน ดังนี้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67" y="1960990"/>
            <a:ext cx="5768644" cy="28827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051" y="1960990"/>
            <a:ext cx="5841251" cy="28827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35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0" y="177246"/>
            <a:ext cx="9909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การใช้ซอฟต์แวร์เพื่อแก้ปัญหาในชีวิตประจำวัน</a:t>
            </a: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32355" y="1158185"/>
            <a:ext cx="103814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9"/>
            </a:pP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คำนวณราคารวมของสินค้าแต่ละรายการ โดยโปรแกรมจะทำงานอัตโนมัติ ตามขั้นตอน ดังนี้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 (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ต่อ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)</a:t>
            </a:r>
            <a:endParaRPr lang="th-TH" sz="28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479" y="2058952"/>
            <a:ext cx="5830006" cy="28803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18" y="2058952"/>
            <a:ext cx="5790211" cy="28803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77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0" y="155474"/>
            <a:ext cx="105841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การใช้ซอฟต์แวร์เพื่อแก้ปัญหาในชีวิตประจำวัน</a:t>
            </a: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71161" y="1018581"/>
            <a:ext cx="108496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9"/>
            </a:pP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คำนวณราคารวมของสินค้าแต่ละรายการ โดยโปรแกรมจะทำงานอัตโนมัติ ตามขั้นตอน ดังนี้</a:t>
            </a:r>
            <a:r>
              <a:rPr lang="en-US" sz="3200" dirty="0">
                <a:latin typeface="TH Sarabun New" pitchFamily="34" charset="-34"/>
                <a:cs typeface="TH Sarabun New" pitchFamily="34" charset="-34"/>
              </a:rPr>
              <a:t> (</a:t>
            </a: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ต่อ</a:t>
            </a:r>
            <a:r>
              <a:rPr lang="en-US" sz="3200" dirty="0">
                <a:latin typeface="TH Sarabun New" pitchFamily="34" charset="-34"/>
                <a:cs typeface="TH Sarabun New" pitchFamily="34" charset="-34"/>
              </a:rPr>
              <a:t>)</a:t>
            </a:r>
            <a:endParaRPr lang="th-TH" sz="32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884" y="1849578"/>
            <a:ext cx="9638605" cy="47741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33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70429" y="144588"/>
            <a:ext cx="105079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การใช้ซอฟต์แวร์เพื่อแก้ปัญหาในชีวิตประจำวัน</a:t>
            </a: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157422" y="1196273"/>
            <a:ext cx="75729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375" indent="-460375">
              <a:lnSpc>
                <a:spcPct val="150000"/>
              </a:lnSpc>
              <a:buFont typeface="+mj-lt"/>
              <a:buAutoNum type="arabicPeriod" startAt="10"/>
            </a:pP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คำนวณราคารวมของสินค้ารายการอื่น ๆ โดยการคัดลอกการคำนวณ ดังนี้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7" y="1934937"/>
            <a:ext cx="5840996" cy="28803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512" y="1934937"/>
            <a:ext cx="5841195" cy="28803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71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1" y="166360"/>
            <a:ext cx="9125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การใช้ซอฟต์แวร์เพื่อแก้ปัญหาในชีวิตประจำวัน</a:t>
            </a: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16072" y="1323389"/>
            <a:ext cx="80518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375" indent="-460375">
              <a:lnSpc>
                <a:spcPct val="150000"/>
              </a:lnSpc>
              <a:buFont typeface="+mj-lt"/>
              <a:buAutoNum type="arabicPeriod" startAt="10"/>
            </a:pP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คำนวณราคารวมของสินค้ารายการอื่น ๆ โดยการคัดลอกการคำนวณ ดังนี้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(ต่อ)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194" y="2163312"/>
            <a:ext cx="5852160" cy="2874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03" y="2163313"/>
            <a:ext cx="5852160" cy="28691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32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rgbClr val="65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1" y="79272"/>
            <a:ext cx="36166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5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การรวบรวมข้อมูล</a:t>
            </a:r>
            <a:endParaRPr lang="en-US" sz="5400" b="1" dirty="0">
              <a:solidFill>
                <a:schemeClr val="bg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rgbClr val="182D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rgbClr val="009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064711" y="1226010"/>
            <a:ext cx="924856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          ปัจจุบัน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มีข้อมูลจำนวนมากจากแหล่งข้อมูลต่าง ๆ หากเราสนใจข้อมูลเรื่องใด  </a:t>
            </a: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8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เรา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ควรกำหนดหัวข้อขึ้นมาก่อน  </a:t>
            </a: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แล้ว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รวบรวมข้อมูลจากแหล่งข้อมูล เช่น การสอบถาม </a:t>
            </a: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8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หนังสือ อินเทอร์เน็ต 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ในแต่ละวันจะมีข้อมูลเกิดขึ้น</a:t>
            </a: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มากมาย ซึ่ง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มีทั้งข้อมูลที่ผ่านการตรวจสอบ  </a:t>
            </a: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8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และ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ไม่ผ่านการตรวจสอบ ดังนั้น นักเรียนควรเลือกข้อมูลที่</a:t>
            </a: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สอดคล้องกับ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หัวข้อที่กำหนด  </a:t>
            </a: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8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และ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ประเมินความน่าเชื่อถือของข้อมูลเหล่านั้น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730825" y="3026973"/>
            <a:ext cx="5189928" cy="3662128"/>
            <a:chOff x="7890435" y="4039643"/>
            <a:chExt cx="3516344" cy="248121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05" t="5714" r="50593" b="72699"/>
            <a:stretch/>
          </p:blipFill>
          <p:spPr>
            <a:xfrm>
              <a:off x="8121454" y="4039643"/>
              <a:ext cx="2913287" cy="209264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890435" y="5999533"/>
              <a:ext cx="3516344" cy="521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200" b="1" dirty="0">
                  <a:solidFill>
                    <a:srgbClr val="0066FF"/>
                  </a:solidFill>
                  <a:latin typeface="TH Sarabun New" pitchFamily="34" charset="-34"/>
                  <a:cs typeface="TH Sarabun New" pitchFamily="34" charset="-34"/>
                </a:rPr>
                <a:t>การรวบรวมข้อมูลโดยการจดบันทึก</a:t>
              </a:r>
              <a:endParaRPr lang="en-US" sz="3200" b="1" dirty="0">
                <a:solidFill>
                  <a:srgbClr val="0066FF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83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0" y="242562"/>
            <a:ext cx="10388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การใช้ซอฟต์แวร์เพื่อแก้ปัญหาในชีวิตประจำวัน</a:t>
            </a: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064711" y="1170985"/>
            <a:ext cx="85267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375" indent="-460375">
              <a:lnSpc>
                <a:spcPct val="150000"/>
              </a:lnSpc>
              <a:buFont typeface="+mj-lt"/>
              <a:buAutoNum type="arabicPeriod" startAt="11"/>
            </a:pP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คำนวณจำนวนเงินทั้งหมด โดยเลือก 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Formulas 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หรือสูตรการคำนวณ ดังนี้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453" y="2002902"/>
            <a:ext cx="5852160" cy="29004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72" y="2002902"/>
            <a:ext cx="5852160" cy="29244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86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0" y="122816"/>
            <a:ext cx="94846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การใช้ซอฟต์แวร์เพื่อแก้ปัญหาในชีวิตประจำวัน</a:t>
            </a: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373651" y="1505745"/>
            <a:ext cx="83022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375" indent="-460375">
              <a:lnSpc>
                <a:spcPct val="150000"/>
              </a:lnSpc>
              <a:buFont typeface="+mj-lt"/>
              <a:buAutoNum type="arabicPeriod" startAt="11"/>
            </a:pP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คำนวณจำนวนเงินทั้งหมด โดยเลือก 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Formulas 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หรือสูตรการคำนวณ ดังนี้ (ต่อ)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980" y="2321539"/>
            <a:ext cx="5943703" cy="29260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42" y="2321539"/>
            <a:ext cx="5947398" cy="29260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45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0" y="188132"/>
            <a:ext cx="102031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การใช้ซอฟต์แวร์เพื่อแก้ปัญหาในชีวิตประจำวัน</a:t>
            </a: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373650" y="1505745"/>
            <a:ext cx="39262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375" indent="-460375">
              <a:lnSpc>
                <a:spcPct val="150000"/>
              </a:lnSpc>
              <a:buFont typeface="+mj-lt"/>
              <a:buAutoNum type="arabicPeriod" startAt="12"/>
            </a:pP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สร้างเส้นกรอบให้กับตาราง ดังนี้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6" y="2244409"/>
            <a:ext cx="5933621" cy="29260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51" y="2244409"/>
            <a:ext cx="5884527" cy="29260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6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0" y="144588"/>
            <a:ext cx="10029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การใช้ซอฟต์แวร์เพื่อแก้ปัญหาในชีวิตประจำวัน</a:t>
            </a: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194230" y="1157398"/>
            <a:ext cx="43507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375" indent="-460375">
              <a:lnSpc>
                <a:spcPct val="150000"/>
              </a:lnSpc>
              <a:buFont typeface="+mj-lt"/>
              <a:buAutoNum type="arabicPeriod" startAt="12"/>
            </a:pP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สร้างเส้นกรอบให้กับตาราง ดังนี้ (ต่อ)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85" y="1915885"/>
            <a:ext cx="9548428" cy="47244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8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0" y="188132"/>
            <a:ext cx="101922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การใช้ซอฟต์แวร์เพื่อแก้ปัญหาในชีวิตประจำวัน</a:t>
            </a: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15168" y="1102963"/>
            <a:ext cx="11317603" cy="1384995"/>
            <a:chOff x="515168" y="1102963"/>
            <a:chExt cx="11317603" cy="1384995"/>
          </a:xfrm>
        </p:grpSpPr>
        <p:sp>
          <p:nvSpPr>
            <p:cNvPr id="20" name="TextBox 19"/>
            <p:cNvSpPr txBox="1"/>
            <p:nvPr/>
          </p:nvSpPr>
          <p:spPr>
            <a:xfrm>
              <a:off x="515168" y="1102963"/>
              <a:ext cx="1084967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60375" indent="-460375">
                <a:lnSpc>
                  <a:spcPct val="150000"/>
                </a:lnSpc>
                <a:buFont typeface="+mj-lt"/>
                <a:buAutoNum type="arabicPeriod" startAt="13"/>
              </a:pP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บันทึกไฟล์หรือข้อมูลไว้ในเครื่องคอมพิวเตอร์ โดยคลิกเมาส์เลือกเมนู </a:t>
              </a:r>
              <a:r>
                <a:rPr lang="en-US" sz="2800" dirty="0">
                  <a:latin typeface="TH Sarabun New" pitchFamily="34" charset="-34"/>
                  <a:cs typeface="TH Sarabun New" pitchFamily="34" charset="-34"/>
                </a:rPr>
                <a:t>File 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คลิกเมาส์เลือก </a:t>
              </a:r>
              <a:r>
                <a:rPr lang="en-US" sz="2800" dirty="0">
                  <a:latin typeface="TH Sarabun New" pitchFamily="34" charset="-34"/>
                  <a:cs typeface="TH Sarabun New" pitchFamily="34" charset="-34"/>
                </a:rPr>
                <a:t>Save As 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คลิก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เมาส์เลือกโฟลเดอร์ที่ต้องการเก็บไฟล์แล้วตั้งชื่อไฟล์ว่า “รายการสินค้า”</a:t>
              </a:r>
              <a:r>
                <a:rPr lang="en-US" sz="2800" dirty="0"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จากนั้นคลิกเมาส์เลือกปุ่ม</a:t>
              </a:r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32078556"/>
                </p:ext>
              </p:extLst>
            </p:nvPr>
          </p:nvGraphicFramePr>
          <p:xfrm>
            <a:off x="10522964" y="1882951"/>
            <a:ext cx="1309807" cy="3785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22" r:id="rId3" imgW="548640" imgH="158400" progId="">
                    <p:embed/>
                  </p:oleObj>
                </mc:Choice>
                <mc:Fallback>
                  <p:oleObj r:id="rId3" imgW="548640" imgH="158400" progId="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0522964" y="1882951"/>
                          <a:ext cx="1309807" cy="37855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791" y="2343539"/>
            <a:ext cx="6897418" cy="43402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64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47685" y="115940"/>
            <a:ext cx="6520377" cy="848687"/>
            <a:chOff x="847685" y="115940"/>
            <a:chExt cx="6520377" cy="848687"/>
          </a:xfrm>
        </p:grpSpPr>
        <p:sp>
          <p:nvSpPr>
            <p:cNvPr id="13" name="Rounded Rectangle 12"/>
            <p:cNvSpPr/>
            <p:nvPr/>
          </p:nvSpPr>
          <p:spPr>
            <a:xfrm>
              <a:off x="847685" y="269347"/>
              <a:ext cx="6520377" cy="663199"/>
            </a:xfrm>
            <a:prstGeom prst="roundRect">
              <a:avLst>
                <a:gd name="adj" fmla="val 50000"/>
              </a:avLst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847685" y="270933"/>
              <a:ext cx="2144261" cy="663199"/>
            </a:xfrm>
            <a:prstGeom prst="roundRect">
              <a:avLst>
                <a:gd name="adj" fmla="val 50000"/>
              </a:avLst>
            </a:prstGeom>
            <a:solidFill>
              <a:srgbClr val="FBD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95566" y="143845"/>
              <a:ext cx="128592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กิจกรรมที่</a:t>
              </a:r>
              <a:endPara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186359" y="117639"/>
              <a:ext cx="307327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สร้างตารางรายการอาหาร</a:t>
              </a:r>
            </a:p>
          </p:txBody>
        </p:sp>
        <p:sp>
          <p:nvSpPr>
            <p:cNvPr id="17" name="Freeform 16"/>
            <p:cNvSpPr/>
            <p:nvPr/>
          </p:nvSpPr>
          <p:spPr>
            <a:xfrm>
              <a:off x="947887" y="835589"/>
              <a:ext cx="6319972" cy="94583"/>
            </a:xfrm>
            <a:custGeom>
              <a:avLst/>
              <a:gdLst>
                <a:gd name="connsiteX0" fmla="*/ 0 w 6319972"/>
                <a:gd name="connsiteY0" fmla="*/ 0 h 94583"/>
                <a:gd name="connsiteX1" fmla="*/ 6319972 w 6319972"/>
                <a:gd name="connsiteY1" fmla="*/ 0 h 94583"/>
                <a:gd name="connsiteX2" fmla="*/ 6273975 w 6319972"/>
                <a:gd name="connsiteY2" fmla="*/ 37951 h 94583"/>
                <a:gd name="connsiteX3" fmla="*/ 6088574 w 6319972"/>
                <a:gd name="connsiteY3" fmla="*/ 94583 h 94583"/>
                <a:gd name="connsiteX4" fmla="*/ 231397 w 6319972"/>
                <a:gd name="connsiteY4" fmla="*/ 94582 h 94583"/>
                <a:gd name="connsiteX5" fmla="*/ 45996 w 6319972"/>
                <a:gd name="connsiteY5" fmla="*/ 37950 h 94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9972" h="94583">
                  <a:moveTo>
                    <a:pt x="0" y="0"/>
                  </a:moveTo>
                  <a:lnTo>
                    <a:pt x="6319972" y="0"/>
                  </a:lnTo>
                  <a:lnTo>
                    <a:pt x="6273975" y="37951"/>
                  </a:lnTo>
                  <a:cubicBezTo>
                    <a:pt x="6221051" y="73706"/>
                    <a:pt x="6157251" y="94583"/>
                    <a:pt x="6088574" y="94583"/>
                  </a:cubicBezTo>
                  <a:lnTo>
                    <a:pt x="231397" y="94582"/>
                  </a:lnTo>
                  <a:cubicBezTo>
                    <a:pt x="162721" y="94582"/>
                    <a:pt x="98920" y="73705"/>
                    <a:pt x="45996" y="37950"/>
                  </a:cubicBezTo>
                  <a:close/>
                </a:path>
              </a:pathLst>
            </a:custGeom>
            <a:solidFill>
              <a:srgbClr val="F49A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2441180" y="115940"/>
              <a:ext cx="707989" cy="848687"/>
              <a:chOff x="2441180" y="115940"/>
              <a:chExt cx="707989" cy="848687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2441180" y="241389"/>
                <a:ext cx="707989" cy="72323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49A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TH Sarabun New" pitchFamily="34" charset="-34"/>
                    <a:cs typeface="TH Sarabun New" pitchFamily="34" charset="-34"/>
                  </a:rPr>
                  <a:t>0</a:t>
                </a: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2508227" y="309881"/>
                <a:ext cx="573894" cy="586255"/>
              </a:xfrm>
              <a:prstGeom prst="ellipse">
                <a:avLst/>
              </a:prstGeom>
              <a:solidFill>
                <a:srgbClr val="F49A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520003" y="115940"/>
                <a:ext cx="56618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32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3</a:t>
                </a:r>
                <a:r>
                  <a:rPr lang="en-US" sz="32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.</a:t>
                </a:r>
                <a:r>
                  <a:rPr lang="th-TH" sz="32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4</a:t>
                </a:r>
                <a:endParaRPr lang="th-TH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2" name="Freeform 21"/>
              <p:cNvSpPr/>
              <p:nvPr/>
            </p:nvSpPr>
            <p:spPr>
              <a:xfrm>
                <a:off x="2613820" y="757016"/>
                <a:ext cx="363136" cy="142323"/>
              </a:xfrm>
              <a:custGeom>
                <a:avLst/>
                <a:gdLst>
                  <a:gd name="connsiteX0" fmla="*/ 181568 w 363136"/>
                  <a:gd name="connsiteY0" fmla="*/ 0 h 142323"/>
                  <a:gd name="connsiteX1" fmla="*/ 293261 w 363136"/>
                  <a:gd name="connsiteY1" fmla="*/ 23036 h 142323"/>
                  <a:gd name="connsiteX2" fmla="*/ 363136 w 363136"/>
                  <a:gd name="connsiteY2" fmla="*/ 71162 h 142323"/>
                  <a:gd name="connsiteX3" fmla="*/ 293261 w 363136"/>
                  <a:gd name="connsiteY3" fmla="*/ 119288 h 142323"/>
                  <a:gd name="connsiteX4" fmla="*/ 181568 w 363136"/>
                  <a:gd name="connsiteY4" fmla="*/ 142323 h 142323"/>
                  <a:gd name="connsiteX5" fmla="*/ 69876 w 363136"/>
                  <a:gd name="connsiteY5" fmla="*/ 119288 h 142323"/>
                  <a:gd name="connsiteX6" fmla="*/ 0 w 363136"/>
                  <a:gd name="connsiteY6" fmla="*/ 71162 h 142323"/>
                  <a:gd name="connsiteX7" fmla="*/ 69876 w 363136"/>
                  <a:gd name="connsiteY7" fmla="*/ 23036 h 142323"/>
                  <a:gd name="connsiteX8" fmla="*/ 181568 w 363136"/>
                  <a:gd name="connsiteY8" fmla="*/ 0 h 142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3136" h="142323">
                    <a:moveTo>
                      <a:pt x="181568" y="0"/>
                    </a:moveTo>
                    <a:cubicBezTo>
                      <a:pt x="221187" y="0"/>
                      <a:pt x="258931" y="8203"/>
                      <a:pt x="293261" y="23036"/>
                    </a:cubicBezTo>
                    <a:lnTo>
                      <a:pt x="363136" y="71162"/>
                    </a:lnTo>
                    <a:lnTo>
                      <a:pt x="293261" y="119288"/>
                    </a:lnTo>
                    <a:cubicBezTo>
                      <a:pt x="258931" y="134121"/>
                      <a:pt x="221187" y="142323"/>
                      <a:pt x="181568" y="142323"/>
                    </a:cubicBezTo>
                    <a:cubicBezTo>
                      <a:pt x="141949" y="142323"/>
                      <a:pt x="104206" y="134121"/>
                      <a:pt x="69876" y="119288"/>
                    </a:cubicBezTo>
                    <a:lnTo>
                      <a:pt x="0" y="71162"/>
                    </a:lnTo>
                    <a:lnTo>
                      <a:pt x="69876" y="23036"/>
                    </a:lnTo>
                    <a:cubicBezTo>
                      <a:pt x="104206" y="8203"/>
                      <a:pt x="141949" y="0"/>
                      <a:pt x="181568" y="0"/>
                    </a:cubicBezTo>
                    <a:close/>
                  </a:path>
                </a:pathLst>
              </a:custGeom>
              <a:solidFill>
                <a:srgbClr val="FEE39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0" y="0"/>
            <a:ext cx="489258" cy="6858000"/>
            <a:chOff x="0" y="0"/>
            <a:chExt cx="489258" cy="6858000"/>
          </a:xfrm>
        </p:grpSpPr>
        <p:sp>
          <p:nvSpPr>
            <p:cNvPr id="24" name="Rectangle 23"/>
            <p:cNvSpPr/>
            <p:nvPr/>
          </p:nvSpPr>
          <p:spPr>
            <a:xfrm>
              <a:off x="203727" y="0"/>
              <a:ext cx="285531" cy="6858000"/>
            </a:xfrm>
            <a:prstGeom prst="rect">
              <a:avLst/>
            </a:prstGeom>
            <a:solidFill>
              <a:srgbClr val="E9F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0" y="0"/>
              <a:ext cx="306887" cy="6858000"/>
            </a:xfrm>
            <a:prstGeom prst="rect">
              <a:avLst/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925479" y="4642871"/>
            <a:ext cx="5694439" cy="1522193"/>
            <a:chOff x="2359641" y="5201831"/>
            <a:chExt cx="5694439" cy="1522193"/>
          </a:xfrm>
        </p:grpSpPr>
        <p:sp>
          <p:nvSpPr>
            <p:cNvPr id="27" name="Rounded Rectangular Callout 26"/>
            <p:cNvSpPr/>
            <p:nvPr/>
          </p:nvSpPr>
          <p:spPr>
            <a:xfrm>
              <a:off x="4152918" y="5201831"/>
              <a:ext cx="3901162" cy="1030103"/>
            </a:xfrm>
            <a:prstGeom prst="wedgeRoundRectCallout">
              <a:avLst>
                <a:gd name="adj1" fmla="val -64862"/>
                <a:gd name="adj2" fmla="val -13123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268470" y="5277827"/>
              <a:ext cx="37529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ซอฟต์แวร์ตารางทำงานมีประโยชน์ในการประมวลผลข้อมูลอย่างไร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2359641" y="5228817"/>
              <a:ext cx="1324015" cy="1495207"/>
              <a:chOff x="693368" y="5391014"/>
              <a:chExt cx="1324015" cy="1495207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3810" y="5391014"/>
                <a:ext cx="1203573" cy="1115895"/>
              </a:xfrm>
              <a:prstGeom prst="rect">
                <a:avLst/>
              </a:prstGeom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693368" y="6516889"/>
                <a:ext cx="1119659" cy="369332"/>
              </a:xfrm>
              <a:prstGeom prst="rect">
                <a:avLst/>
              </a:prstGeom>
              <a:solidFill>
                <a:srgbClr val="E66F23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คำถามสำคัญ</a:t>
                </a:r>
                <a:endParaRPr 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87555" y="1069476"/>
            <a:ext cx="6078559" cy="608705"/>
            <a:chOff x="387555" y="1069476"/>
            <a:chExt cx="6078559" cy="608705"/>
          </a:xfrm>
        </p:grpSpPr>
        <p:grpSp>
          <p:nvGrpSpPr>
            <p:cNvPr id="5" name="Group 4"/>
            <p:cNvGrpSpPr/>
            <p:nvPr/>
          </p:nvGrpSpPr>
          <p:grpSpPr>
            <a:xfrm>
              <a:off x="387555" y="1069476"/>
              <a:ext cx="1532260" cy="600164"/>
              <a:chOff x="847685" y="1069476"/>
              <a:chExt cx="1532260" cy="600164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847685" y="1119979"/>
                <a:ext cx="1532260" cy="520931"/>
              </a:xfrm>
              <a:prstGeom prst="roundRect">
                <a:avLst/>
              </a:prstGeom>
              <a:solidFill>
                <a:srgbClr val="FEE3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" name="TextBox 1"/>
              <p:cNvSpPr txBox="1"/>
              <p:nvPr/>
            </p:nvSpPr>
            <p:spPr>
              <a:xfrm>
                <a:off x="992846" y="1069476"/>
                <a:ext cx="1268821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วัตถุประสงค์</a:t>
                </a:r>
                <a:endParaRPr lang="th-TH" sz="2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1919815" y="1078017"/>
              <a:ext cx="454629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ใช้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ซอฟต์แวร์ตารางทำงานในการประมวลผลข้อมูลได้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597102" y="1056245"/>
            <a:ext cx="3732903" cy="604091"/>
            <a:chOff x="6597102" y="1078017"/>
            <a:chExt cx="3732903" cy="604091"/>
          </a:xfrm>
        </p:grpSpPr>
        <p:grpSp>
          <p:nvGrpSpPr>
            <p:cNvPr id="7" name="Group 6"/>
            <p:cNvGrpSpPr/>
            <p:nvPr/>
          </p:nvGrpSpPr>
          <p:grpSpPr>
            <a:xfrm>
              <a:off x="6597102" y="1078017"/>
              <a:ext cx="1532260" cy="600164"/>
              <a:chOff x="6929172" y="1064367"/>
              <a:chExt cx="1532260" cy="600164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6929172" y="1118797"/>
                <a:ext cx="1532260" cy="520931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7047668" y="1064367"/>
                <a:ext cx="1207382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วัสดุ</a:t>
                </a: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อุปกรณ์</a:t>
                </a:r>
                <a:endParaRPr lang="th-TH" sz="2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8210514" y="1081944"/>
              <a:ext cx="2119491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คอมพิวเตอร์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  1  เครื่อง</a:t>
              </a:r>
              <a:endParaRPr lang="th-TH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87555" y="2234617"/>
            <a:ext cx="10149816" cy="2010233"/>
            <a:chOff x="387555" y="2234617"/>
            <a:chExt cx="10149816" cy="2010233"/>
          </a:xfrm>
        </p:grpSpPr>
        <p:sp>
          <p:nvSpPr>
            <p:cNvPr id="39" name="TextBox 38"/>
            <p:cNvSpPr txBox="1"/>
            <p:nvPr/>
          </p:nvSpPr>
          <p:spPr>
            <a:xfrm>
              <a:off x="1896614" y="2305858"/>
              <a:ext cx="864075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จาก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แบบสำรวจและข้อมูลที่เก็บรวบรวมได้ของกิจกรรมที่ 3.3 หากนักเรียนต้องการสั่งซื้ออาหาร </a:t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นักเรียนอาจใช้ซอฟต์แวร์ตารางทำงาน มาช่วยประมวลผลก่อนไปสั่งอาหารได้ ดังนี้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นำแบบสำรวจรายการอาหารมาแยกตามชื่ออาหารที่สั่ง  แล้วนับจำนวนแต่ละรายการ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สร้างตารางรายการอาหาร โดยกำหนดให้มีลำดับของรายการอาหาร 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จำนวน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อาหารแต่ละรายการ  และราคารวมของอาหารแต่ละรายการ จากนั้นรวมราคาอาหารทั้งหมด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87555" y="2234617"/>
              <a:ext cx="1532260" cy="600164"/>
              <a:chOff x="387555" y="2234617"/>
              <a:chExt cx="1532260" cy="600164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387555" y="2284751"/>
                <a:ext cx="1532260" cy="520931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655792" y="2234617"/>
                <a:ext cx="1058657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วิธี</a:t>
                </a: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ปฏิบัติ</a:t>
                </a:r>
                <a:endParaRPr lang="th-TH" sz="2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7354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0"/>
            <a:ext cx="489258" cy="6858000"/>
            <a:chOff x="0" y="0"/>
            <a:chExt cx="489258" cy="6858000"/>
          </a:xfrm>
        </p:grpSpPr>
        <p:sp>
          <p:nvSpPr>
            <p:cNvPr id="24" name="Rectangle 23"/>
            <p:cNvSpPr/>
            <p:nvPr/>
          </p:nvSpPr>
          <p:spPr>
            <a:xfrm>
              <a:off x="203727" y="0"/>
              <a:ext cx="285531" cy="6858000"/>
            </a:xfrm>
            <a:prstGeom prst="rect">
              <a:avLst/>
            </a:prstGeom>
            <a:solidFill>
              <a:srgbClr val="E9F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0" y="0"/>
              <a:ext cx="306887" cy="6858000"/>
            </a:xfrm>
            <a:prstGeom prst="rect">
              <a:avLst/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45678" y="316469"/>
            <a:ext cx="2717358" cy="2608882"/>
            <a:chOff x="845678" y="316469"/>
            <a:chExt cx="2717358" cy="2608882"/>
          </a:xfrm>
        </p:grpSpPr>
        <p:grpSp>
          <p:nvGrpSpPr>
            <p:cNvPr id="2" name="Group 1"/>
            <p:cNvGrpSpPr/>
            <p:nvPr/>
          </p:nvGrpSpPr>
          <p:grpSpPr>
            <a:xfrm>
              <a:off x="887433" y="2229837"/>
              <a:ext cx="2517509" cy="695514"/>
              <a:chOff x="887433" y="2229837"/>
              <a:chExt cx="2517509" cy="695514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887433" y="2313949"/>
                <a:ext cx="2517509" cy="611402"/>
              </a:xfrm>
              <a:prstGeom prst="roundRect">
                <a:avLst>
                  <a:gd name="adj" fmla="val 49902"/>
                </a:avLst>
              </a:prstGeom>
              <a:solidFill>
                <a:srgbClr val="9CC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990719" y="2229837"/>
                <a:ext cx="2400881" cy="684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2800" b="1" dirty="0">
                    <a:latin typeface="TH Sarabun New" pitchFamily="34" charset="-34"/>
                    <a:cs typeface="TH Sarabun New" pitchFamily="34" charset="-34"/>
                  </a:rPr>
                  <a:t>ข้าวกับผัดกะเพรากุ้ง</a:t>
                </a:r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678" y="316469"/>
              <a:ext cx="2717358" cy="1828991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6319641" y="316660"/>
            <a:ext cx="2717074" cy="2605095"/>
            <a:chOff x="6319641" y="316660"/>
            <a:chExt cx="2717074" cy="260509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9641" y="316660"/>
              <a:ext cx="2717074" cy="1828800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6598250" y="2236952"/>
              <a:ext cx="2157692" cy="684803"/>
              <a:chOff x="6598250" y="2236952"/>
              <a:chExt cx="2157692" cy="684803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6598250" y="2307771"/>
                <a:ext cx="2157692" cy="611402"/>
              </a:xfrm>
              <a:prstGeom prst="roundRect">
                <a:avLst>
                  <a:gd name="adj" fmla="val 49902"/>
                </a:avLst>
              </a:prstGeom>
              <a:solidFill>
                <a:srgbClr val="9CDCF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6627937" y="2236952"/>
                <a:ext cx="2098318" cy="684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2800" b="1" dirty="0">
                    <a:latin typeface="TH Sarabun New" pitchFamily="34" charset="-34"/>
                    <a:cs typeface="TH Sarabun New" pitchFamily="34" charset="-34"/>
                  </a:rPr>
                  <a:t>ข้าวมันไก่</a:t>
                </a:r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3606283" y="2492736"/>
            <a:ext cx="2717358" cy="2631846"/>
            <a:chOff x="3606283" y="2492736"/>
            <a:chExt cx="2717358" cy="263184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6283" y="2492736"/>
              <a:ext cx="2717358" cy="1828991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3886116" y="4439779"/>
              <a:ext cx="2157692" cy="684803"/>
              <a:chOff x="3886116" y="4439779"/>
              <a:chExt cx="2157692" cy="684803"/>
            </a:xfrm>
          </p:grpSpPr>
          <p:sp>
            <p:nvSpPr>
              <p:cNvPr id="40" name="Rounded Rectangle 39"/>
              <p:cNvSpPr/>
              <p:nvPr/>
            </p:nvSpPr>
            <p:spPr>
              <a:xfrm>
                <a:off x="3886116" y="4489706"/>
                <a:ext cx="2157692" cy="611402"/>
              </a:xfrm>
              <a:prstGeom prst="roundRect">
                <a:avLst>
                  <a:gd name="adj" fmla="val 49902"/>
                </a:avLst>
              </a:prstGeom>
              <a:solidFill>
                <a:srgbClr val="F594A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3937575" y="4439779"/>
                <a:ext cx="2098318" cy="684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2800" b="1" dirty="0">
                    <a:latin typeface="TH Sarabun New" pitchFamily="34" charset="-34"/>
                    <a:cs typeface="TH Sarabun New" pitchFamily="34" charset="-34"/>
                  </a:rPr>
                  <a:t>ผัดมักกะโรนี</a:t>
                </a: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9030552" y="2492735"/>
            <a:ext cx="2717358" cy="2620961"/>
            <a:chOff x="9030552" y="2492735"/>
            <a:chExt cx="2717358" cy="262096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0552" y="2492735"/>
              <a:ext cx="2717358" cy="1828991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9430131" y="4428893"/>
              <a:ext cx="2157692" cy="684803"/>
              <a:chOff x="9430131" y="4428893"/>
              <a:chExt cx="2157692" cy="684803"/>
            </a:xfrm>
          </p:grpSpPr>
          <p:sp>
            <p:nvSpPr>
              <p:cNvPr id="39" name="Rounded Rectangle 38"/>
              <p:cNvSpPr/>
              <p:nvPr/>
            </p:nvSpPr>
            <p:spPr>
              <a:xfrm>
                <a:off x="9430131" y="4489706"/>
                <a:ext cx="2157692" cy="611402"/>
              </a:xfrm>
              <a:prstGeom prst="roundRect">
                <a:avLst>
                  <a:gd name="adj" fmla="val 49902"/>
                </a:avLst>
              </a:prstGeom>
              <a:solidFill>
                <a:srgbClr val="B598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9438046" y="4428893"/>
                <a:ext cx="2098318" cy="684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2800" b="1" dirty="0">
                    <a:latin typeface="TH Sarabun New" pitchFamily="34" charset="-34"/>
                    <a:cs typeface="TH Sarabun New" pitchFamily="34" charset="-34"/>
                  </a:rPr>
                  <a:t>บะหมี่เป็ด</a:t>
                </a:r>
              </a:p>
            </p:txBody>
          </p:sp>
        </p:grp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150253" y="5275688"/>
            <a:ext cx="5373261" cy="1461953"/>
            <a:chOff x="3150253" y="5275688"/>
            <a:chExt cx="5373261" cy="1461953"/>
          </a:xfrm>
        </p:grpSpPr>
        <p:sp>
          <p:nvSpPr>
            <p:cNvPr id="45" name="Rounded Rectangle 44"/>
            <p:cNvSpPr/>
            <p:nvPr/>
          </p:nvSpPr>
          <p:spPr>
            <a:xfrm>
              <a:off x="3584241" y="5322169"/>
              <a:ext cx="4939273" cy="1298501"/>
            </a:xfrm>
            <a:prstGeom prst="roundRect">
              <a:avLst>
                <a:gd name="adj" fmla="val 17722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3150253" y="5275688"/>
              <a:ext cx="5136246" cy="1461953"/>
              <a:chOff x="3150253" y="5275688"/>
              <a:chExt cx="5136246" cy="1461953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3985322" y="5357648"/>
                <a:ext cx="4301177" cy="11541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รายการอาหารอะไรที่มีจำนวนนักเรียนสั่งมากที่สุด</a:t>
                </a:r>
              </a:p>
              <a:p>
                <a:pPr>
                  <a:lnSpc>
                    <a:spcPct val="150000"/>
                  </a:lnSpc>
                </a:pP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ราคาอาหารทั้งหมดรวมแล้วเป็นจำนวนเงินเท่าไร</a:t>
                </a: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3150253" y="5275688"/>
                <a:ext cx="693507" cy="754367"/>
                <a:chOff x="2496006" y="5430913"/>
                <a:chExt cx="693507" cy="754367"/>
              </a:xfrm>
            </p:grpSpPr>
            <p:sp>
              <p:nvSpPr>
                <p:cNvPr id="46" name="Oval 45"/>
                <p:cNvSpPr/>
                <p:nvPr/>
              </p:nvSpPr>
              <p:spPr>
                <a:xfrm>
                  <a:off x="2496006" y="5430913"/>
                  <a:ext cx="693507" cy="693507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2672941" y="5477394"/>
                  <a:ext cx="274320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b="1" dirty="0">
                      <a:latin typeface="TH Sarabun New" pitchFamily="34" charset="-34"/>
                      <a:cs typeface="TH Sarabun New" pitchFamily="34" charset="-34"/>
                    </a:rPr>
                    <a:t>?</a:t>
                  </a:r>
                  <a:endParaRPr lang="en-US" sz="3600" b="1" dirty="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  <p:grpSp>
            <p:nvGrpSpPr>
              <p:cNvPr id="31" name="Group 30"/>
              <p:cNvGrpSpPr/>
              <p:nvPr/>
            </p:nvGrpSpPr>
            <p:grpSpPr>
              <a:xfrm>
                <a:off x="3182907" y="5983274"/>
                <a:ext cx="693507" cy="754367"/>
                <a:chOff x="2496006" y="5430913"/>
                <a:chExt cx="693507" cy="754367"/>
              </a:xfrm>
            </p:grpSpPr>
            <p:sp>
              <p:nvSpPr>
                <p:cNvPr id="33" name="Oval 32"/>
                <p:cNvSpPr/>
                <p:nvPr/>
              </p:nvSpPr>
              <p:spPr>
                <a:xfrm>
                  <a:off x="2496006" y="5430913"/>
                  <a:ext cx="693507" cy="693507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2672941" y="5477394"/>
                  <a:ext cx="274320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b="1" dirty="0">
                      <a:latin typeface="TH Sarabun New" pitchFamily="34" charset="-34"/>
                      <a:cs typeface="TH Sarabun New" pitchFamily="34" charset="-34"/>
                    </a:rPr>
                    <a:t>?</a:t>
                  </a:r>
                  <a:endParaRPr lang="en-US" sz="3600" b="1" dirty="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57843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087" y="2454854"/>
            <a:ext cx="4864427" cy="44031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1"/>
            <a:ext cx="12192000" cy="1299030"/>
          </a:xfrm>
          <a:prstGeom prst="rect">
            <a:avLst/>
          </a:prstGeom>
          <a:solidFill>
            <a:srgbClr val="9A5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0" y="239058"/>
            <a:ext cx="3161166" cy="17752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0656" y="1371172"/>
            <a:ext cx="43266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ด้านการเรียน</a:t>
            </a:r>
          </a:p>
          <a:p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การใช้คอมพิวเตอร์หรือใช้อินเทอร์เน็ต</a:t>
            </a:r>
            <a:br>
              <a:rPr lang="th-TH" sz="28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เป็นเวลานาน โดยไม่แบ่งเวลาให้เหมาะสม จะทำให้ไม่มีเวลาทำการบ้านและ</a:t>
            </a:r>
            <a:br>
              <a:rPr lang="th-TH" sz="28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อ่านหนังสือ ส่งผลให้การเรียนตกต่ำ</a:t>
            </a:r>
            <a:br>
              <a:rPr lang="th-TH" sz="28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หรือสอบตก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0656" y="4115509"/>
            <a:ext cx="31727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ด้านสังคม</a:t>
            </a:r>
          </a:p>
          <a:p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การสนทนาผ่านเครือข่ายอินเทอร์เน็ตกับบุคคลที่ไม่รู้จัก อาจถูกล่อลวงจากพวกมิจฉาชีพ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44483" y="1371172"/>
            <a:ext cx="47003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ด้านสุขภาพ</a:t>
            </a:r>
          </a:p>
          <a:p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การมองจอคอมพิวเตอร์เป็นเวลานาน 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8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อาจ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ทำให้สายตาเกิดความผิดปกติหรือปวดศีรษะ รวมทั้งเกิดอาการปวดเมื่อยตามกล้ามเนื้อ ต้นคอ </a:t>
            </a:r>
            <a:br>
              <a:rPr lang="th-TH" sz="28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หลัง ไหล่ สะบัก และเกิดอาการนิ้วล็อกได้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29699" y="4061079"/>
            <a:ext cx="42752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ด้านค่าใช้จ่าย</a:t>
            </a:r>
          </a:p>
          <a:p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การดาวน์โหลดภาพหรือข้อมูลต่าง ๆ 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8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จาก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อินเทอร์เน็ตมาไว้ในคอมพิวเตอร์ 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8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โดยไม่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มีโปรแกรมป้องกันหรือกำจัดไวรัสที่ดี </a:t>
            </a:r>
            <a:br>
              <a:rPr lang="th-TH" sz="28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อาจทำให้ต้องเสียเงินซื้อคอมพิวเตอร์</a:t>
            </a:r>
            <a:br>
              <a:rPr lang="th-TH" sz="28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เครื่องใหม่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9113" y="116804"/>
            <a:ext cx="4021858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4400" b="1" dirty="0">
                <a:solidFill>
                  <a:srgbClr val="FFCC4D"/>
                </a:solidFill>
                <a:latin typeface="TH Sarabun New" pitchFamily="34" charset="-34"/>
                <a:cs typeface="TH Sarabun New" pitchFamily="34" charset="-34"/>
              </a:rPr>
              <a:t>ผลกระทบจากการใช้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33082" y="105802"/>
            <a:ext cx="34412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4400" b="1" dirty="0">
                <a:solidFill>
                  <a:srgbClr val="FFCC4D"/>
                </a:solidFill>
                <a:latin typeface="TH Sarabun New" pitchFamily="34" charset="-34"/>
                <a:cs typeface="TH Sarabun New" pitchFamily="34" charset="-34"/>
              </a:rPr>
              <a:t>คอมพิวเตอร์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7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47685" y="137712"/>
            <a:ext cx="6520377" cy="858902"/>
            <a:chOff x="847685" y="137712"/>
            <a:chExt cx="6520377" cy="858902"/>
          </a:xfrm>
        </p:grpSpPr>
        <p:sp>
          <p:nvSpPr>
            <p:cNvPr id="13" name="Rounded Rectangle 12"/>
            <p:cNvSpPr/>
            <p:nvPr/>
          </p:nvSpPr>
          <p:spPr>
            <a:xfrm>
              <a:off x="847685" y="269347"/>
              <a:ext cx="6520377" cy="663199"/>
            </a:xfrm>
            <a:prstGeom prst="roundRect">
              <a:avLst>
                <a:gd name="adj" fmla="val 50000"/>
              </a:avLst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847685" y="270933"/>
              <a:ext cx="2144261" cy="663199"/>
            </a:xfrm>
            <a:prstGeom prst="roundRect">
              <a:avLst>
                <a:gd name="adj" fmla="val 50000"/>
              </a:avLst>
            </a:prstGeom>
            <a:solidFill>
              <a:srgbClr val="FBD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95566" y="165617"/>
              <a:ext cx="12859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กิจกรรมที่</a:t>
              </a:r>
              <a:endPara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186359" y="139411"/>
              <a:ext cx="311335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ประโยชน์ของคอมพิวเตอร์</a:t>
              </a:r>
            </a:p>
          </p:txBody>
        </p:sp>
        <p:sp>
          <p:nvSpPr>
            <p:cNvPr id="17" name="Freeform 16"/>
            <p:cNvSpPr/>
            <p:nvPr/>
          </p:nvSpPr>
          <p:spPr>
            <a:xfrm>
              <a:off x="947887" y="835589"/>
              <a:ext cx="6319972" cy="94583"/>
            </a:xfrm>
            <a:custGeom>
              <a:avLst/>
              <a:gdLst>
                <a:gd name="connsiteX0" fmla="*/ 0 w 6319972"/>
                <a:gd name="connsiteY0" fmla="*/ 0 h 94583"/>
                <a:gd name="connsiteX1" fmla="*/ 6319972 w 6319972"/>
                <a:gd name="connsiteY1" fmla="*/ 0 h 94583"/>
                <a:gd name="connsiteX2" fmla="*/ 6273975 w 6319972"/>
                <a:gd name="connsiteY2" fmla="*/ 37951 h 94583"/>
                <a:gd name="connsiteX3" fmla="*/ 6088574 w 6319972"/>
                <a:gd name="connsiteY3" fmla="*/ 94583 h 94583"/>
                <a:gd name="connsiteX4" fmla="*/ 231397 w 6319972"/>
                <a:gd name="connsiteY4" fmla="*/ 94582 h 94583"/>
                <a:gd name="connsiteX5" fmla="*/ 45996 w 6319972"/>
                <a:gd name="connsiteY5" fmla="*/ 37950 h 94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9972" h="94583">
                  <a:moveTo>
                    <a:pt x="0" y="0"/>
                  </a:moveTo>
                  <a:lnTo>
                    <a:pt x="6319972" y="0"/>
                  </a:lnTo>
                  <a:lnTo>
                    <a:pt x="6273975" y="37951"/>
                  </a:lnTo>
                  <a:cubicBezTo>
                    <a:pt x="6221051" y="73706"/>
                    <a:pt x="6157251" y="94583"/>
                    <a:pt x="6088574" y="94583"/>
                  </a:cubicBezTo>
                  <a:lnTo>
                    <a:pt x="231397" y="94582"/>
                  </a:lnTo>
                  <a:cubicBezTo>
                    <a:pt x="162721" y="94582"/>
                    <a:pt x="98920" y="73705"/>
                    <a:pt x="45996" y="37950"/>
                  </a:cubicBezTo>
                  <a:close/>
                </a:path>
              </a:pathLst>
            </a:custGeom>
            <a:solidFill>
              <a:srgbClr val="F49A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2441180" y="137712"/>
              <a:ext cx="707989" cy="830997"/>
              <a:chOff x="2441180" y="137712"/>
              <a:chExt cx="707989" cy="830997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2441180" y="241389"/>
                <a:ext cx="707989" cy="72323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49A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TH Sarabun New" pitchFamily="34" charset="-34"/>
                    <a:cs typeface="TH Sarabun New" pitchFamily="34" charset="-34"/>
                  </a:rPr>
                  <a:t>0</a:t>
                </a: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2508227" y="309881"/>
                <a:ext cx="573894" cy="586255"/>
              </a:xfrm>
              <a:prstGeom prst="ellipse">
                <a:avLst/>
              </a:prstGeom>
              <a:solidFill>
                <a:srgbClr val="F49A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520003" y="137712"/>
                <a:ext cx="566182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32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3</a:t>
                </a:r>
                <a:r>
                  <a:rPr lang="en-US" sz="32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.</a:t>
                </a:r>
                <a:r>
                  <a:rPr lang="th-TH" sz="32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5</a:t>
                </a:r>
                <a:endParaRPr lang="th-TH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2" name="Freeform 21"/>
              <p:cNvSpPr/>
              <p:nvPr/>
            </p:nvSpPr>
            <p:spPr>
              <a:xfrm>
                <a:off x="2613820" y="757016"/>
                <a:ext cx="363136" cy="142323"/>
              </a:xfrm>
              <a:custGeom>
                <a:avLst/>
                <a:gdLst>
                  <a:gd name="connsiteX0" fmla="*/ 181568 w 363136"/>
                  <a:gd name="connsiteY0" fmla="*/ 0 h 142323"/>
                  <a:gd name="connsiteX1" fmla="*/ 293261 w 363136"/>
                  <a:gd name="connsiteY1" fmla="*/ 23036 h 142323"/>
                  <a:gd name="connsiteX2" fmla="*/ 363136 w 363136"/>
                  <a:gd name="connsiteY2" fmla="*/ 71162 h 142323"/>
                  <a:gd name="connsiteX3" fmla="*/ 293261 w 363136"/>
                  <a:gd name="connsiteY3" fmla="*/ 119288 h 142323"/>
                  <a:gd name="connsiteX4" fmla="*/ 181568 w 363136"/>
                  <a:gd name="connsiteY4" fmla="*/ 142323 h 142323"/>
                  <a:gd name="connsiteX5" fmla="*/ 69876 w 363136"/>
                  <a:gd name="connsiteY5" fmla="*/ 119288 h 142323"/>
                  <a:gd name="connsiteX6" fmla="*/ 0 w 363136"/>
                  <a:gd name="connsiteY6" fmla="*/ 71162 h 142323"/>
                  <a:gd name="connsiteX7" fmla="*/ 69876 w 363136"/>
                  <a:gd name="connsiteY7" fmla="*/ 23036 h 142323"/>
                  <a:gd name="connsiteX8" fmla="*/ 181568 w 363136"/>
                  <a:gd name="connsiteY8" fmla="*/ 0 h 142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3136" h="142323">
                    <a:moveTo>
                      <a:pt x="181568" y="0"/>
                    </a:moveTo>
                    <a:cubicBezTo>
                      <a:pt x="221187" y="0"/>
                      <a:pt x="258931" y="8203"/>
                      <a:pt x="293261" y="23036"/>
                    </a:cubicBezTo>
                    <a:lnTo>
                      <a:pt x="363136" y="71162"/>
                    </a:lnTo>
                    <a:lnTo>
                      <a:pt x="293261" y="119288"/>
                    </a:lnTo>
                    <a:cubicBezTo>
                      <a:pt x="258931" y="134121"/>
                      <a:pt x="221187" y="142323"/>
                      <a:pt x="181568" y="142323"/>
                    </a:cubicBezTo>
                    <a:cubicBezTo>
                      <a:pt x="141949" y="142323"/>
                      <a:pt x="104206" y="134121"/>
                      <a:pt x="69876" y="119288"/>
                    </a:cubicBezTo>
                    <a:lnTo>
                      <a:pt x="0" y="71162"/>
                    </a:lnTo>
                    <a:lnTo>
                      <a:pt x="69876" y="23036"/>
                    </a:lnTo>
                    <a:cubicBezTo>
                      <a:pt x="104206" y="8203"/>
                      <a:pt x="141949" y="0"/>
                      <a:pt x="181568" y="0"/>
                    </a:cubicBezTo>
                    <a:close/>
                  </a:path>
                </a:pathLst>
              </a:custGeom>
              <a:solidFill>
                <a:srgbClr val="FEE39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0" y="0"/>
            <a:ext cx="489258" cy="6858000"/>
            <a:chOff x="0" y="0"/>
            <a:chExt cx="489258" cy="6858000"/>
          </a:xfrm>
        </p:grpSpPr>
        <p:sp>
          <p:nvSpPr>
            <p:cNvPr id="24" name="Rectangle 23"/>
            <p:cNvSpPr/>
            <p:nvPr/>
          </p:nvSpPr>
          <p:spPr>
            <a:xfrm>
              <a:off x="203727" y="0"/>
              <a:ext cx="285531" cy="6858000"/>
            </a:xfrm>
            <a:prstGeom prst="rect">
              <a:avLst/>
            </a:prstGeom>
            <a:solidFill>
              <a:srgbClr val="E9F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0" y="0"/>
              <a:ext cx="306887" cy="6858000"/>
            </a:xfrm>
            <a:prstGeom prst="rect">
              <a:avLst/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7213110" y="1848722"/>
            <a:ext cx="4369290" cy="3398286"/>
            <a:chOff x="7213110" y="1848722"/>
            <a:chExt cx="4369290" cy="3398286"/>
          </a:xfrm>
        </p:grpSpPr>
        <p:grpSp>
          <p:nvGrpSpPr>
            <p:cNvPr id="50" name="Group 49"/>
            <p:cNvGrpSpPr/>
            <p:nvPr/>
          </p:nvGrpSpPr>
          <p:grpSpPr>
            <a:xfrm>
              <a:off x="7213110" y="1848722"/>
              <a:ext cx="3966515" cy="1067151"/>
              <a:chOff x="7213110" y="1848722"/>
              <a:chExt cx="3966515" cy="1067151"/>
            </a:xfrm>
          </p:grpSpPr>
          <p:sp>
            <p:nvSpPr>
              <p:cNvPr id="28" name="Rounded Rectangular Callout 27"/>
              <p:cNvSpPr/>
              <p:nvPr/>
            </p:nvSpPr>
            <p:spPr>
              <a:xfrm>
                <a:off x="7213110" y="1848722"/>
                <a:ext cx="3892378" cy="1067151"/>
              </a:xfrm>
              <a:prstGeom prst="wedgeRoundRectCallout">
                <a:avLst>
                  <a:gd name="adj1" fmla="val 39489"/>
                  <a:gd name="adj2" fmla="val 115866"/>
                  <a:gd name="adj3" fmla="val 16667"/>
                </a:avLst>
              </a:prstGeom>
              <a:solidFill>
                <a:srgbClr val="C6EA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7301391" y="1912698"/>
                <a:ext cx="387823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800" b="1" dirty="0">
                    <a:latin typeface="TH Sarabun New" pitchFamily="34" charset="-34"/>
                    <a:cs typeface="TH Sarabun New" pitchFamily="34" charset="-34"/>
                  </a:rPr>
                  <a:t>เราควรใช้คอมพิวเตอร์อย่างไร</a:t>
                </a:r>
                <a:br>
                  <a:rPr lang="th-TH" sz="2800" b="1" dirty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800" b="1" dirty="0">
                    <a:latin typeface="TH Sarabun New" pitchFamily="34" charset="-34"/>
                    <a:cs typeface="TH Sarabun New" pitchFamily="34" charset="-34"/>
                  </a:rPr>
                  <a:t>จึงจะไม่เกิดผลเสียต่อตนเองและผู้อื่น</a:t>
                </a: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10378827" y="3767831"/>
              <a:ext cx="1203573" cy="1479177"/>
              <a:chOff x="609454" y="5407044"/>
              <a:chExt cx="1203573" cy="1479177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09454" y="5407044"/>
                <a:ext cx="1203573" cy="1115895"/>
              </a:xfrm>
              <a:prstGeom prst="rect">
                <a:avLst/>
              </a:prstGeom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693368" y="6516889"/>
                <a:ext cx="1119659" cy="369332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คำถามสำคัญ</a:t>
                </a:r>
                <a:endParaRPr 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589B6E01-25F6-884D-9DA4-4B6734491436}"/>
              </a:ext>
            </a:extLst>
          </p:cNvPr>
          <p:cNvSpPr txBox="1"/>
          <p:nvPr/>
        </p:nvSpPr>
        <p:spPr>
          <a:xfrm>
            <a:off x="513253" y="3827242"/>
            <a:ext cx="8646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u="sng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ตัวอย่างตอบ</a:t>
            </a:r>
            <a:r>
              <a: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24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2400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ใช้</a:t>
            </a:r>
            <a:r>
              <a:rPr lang="th-TH" sz="24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คอมพิวเตอร์ในการค้นหาข้อมูลทำรายงาน ศึกษาบทเรียนย้อนหลัง ใช้เก็บรวบรวมข้อมูล </a:t>
            </a:r>
            <a:br>
              <a:rPr lang="th-TH" sz="24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ใช้ติดต่อสื่อสาร และใช้ทำบัตรอวยพร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4DD48E29-05FD-2443-A2FB-CADB0D11AC1E}"/>
              </a:ext>
            </a:extLst>
          </p:cNvPr>
          <p:cNvSpPr txBox="1"/>
          <p:nvPr/>
        </p:nvSpPr>
        <p:spPr>
          <a:xfrm>
            <a:off x="1335058" y="5759957"/>
            <a:ext cx="49426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u="sng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ตอบ</a:t>
            </a:r>
            <a:r>
              <a:rPr lang="th-TH" sz="24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 ใช้คอมพิวเตอร์ในการค้นหาและรวบรวมข้อมูลที่สนใจ</a:t>
            </a:r>
            <a:br>
              <a:rPr lang="th-TH" sz="24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และศึกษาบทเรียนเพิ่มเติม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84124" y="1079944"/>
            <a:ext cx="6048873" cy="652051"/>
            <a:chOff x="847685" y="1057910"/>
            <a:chExt cx="6048873" cy="652051"/>
          </a:xfrm>
        </p:grpSpPr>
        <p:grpSp>
          <p:nvGrpSpPr>
            <p:cNvPr id="4" name="Group 3"/>
            <p:cNvGrpSpPr/>
            <p:nvPr/>
          </p:nvGrpSpPr>
          <p:grpSpPr>
            <a:xfrm>
              <a:off x="847685" y="1057910"/>
              <a:ext cx="1532260" cy="646331"/>
              <a:chOff x="847685" y="1057910"/>
              <a:chExt cx="1532260" cy="646331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847685" y="1119979"/>
                <a:ext cx="1532260" cy="520931"/>
              </a:xfrm>
              <a:prstGeom prst="roundRect">
                <a:avLst/>
              </a:prstGeom>
              <a:solidFill>
                <a:srgbClr val="FEE3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" name="TextBox 1"/>
              <p:cNvSpPr txBox="1"/>
              <p:nvPr/>
            </p:nvSpPr>
            <p:spPr>
              <a:xfrm>
                <a:off x="968872" y="1057910"/>
                <a:ext cx="126103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วัตถุประสงค์</a:t>
                </a:r>
                <a:endParaRPr lang="th-TH" sz="2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2409074" y="1063630"/>
              <a:ext cx="44874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บอก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ประโยชน์ของการใช้เทคโนโลยีสารสนเทศได้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13253" y="1989824"/>
            <a:ext cx="6192510" cy="947718"/>
            <a:chOff x="513253" y="1989824"/>
            <a:chExt cx="6192510" cy="947718"/>
          </a:xfrm>
        </p:grpSpPr>
        <p:grpSp>
          <p:nvGrpSpPr>
            <p:cNvPr id="6" name="Group 5"/>
            <p:cNvGrpSpPr/>
            <p:nvPr/>
          </p:nvGrpSpPr>
          <p:grpSpPr>
            <a:xfrm>
              <a:off x="513253" y="1989824"/>
              <a:ext cx="1532260" cy="646331"/>
              <a:chOff x="513253" y="1989824"/>
              <a:chExt cx="1532260" cy="646331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513253" y="2085576"/>
                <a:ext cx="1532260" cy="520931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44737" y="1989824"/>
                <a:ext cx="120738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วัสดุ</a:t>
                </a: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อุปกรณ์</a:t>
                </a:r>
                <a:endParaRPr lang="th-TH" sz="2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2045513" y="2106545"/>
              <a:ext cx="466025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+mj-lt"/>
                <a:buAutoNum type="arabicPeriod"/>
              </a:pP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สมุด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สำหรับจดบันทึก หรือแบบฝึกหัด  	1     เล่ม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ปากกา			       	1     ด้าม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13253" y="3121500"/>
            <a:ext cx="9168255" cy="649297"/>
            <a:chOff x="513253" y="3121500"/>
            <a:chExt cx="9168255" cy="649297"/>
          </a:xfrm>
        </p:grpSpPr>
        <p:sp>
          <p:nvSpPr>
            <p:cNvPr id="47" name="TextBox 46"/>
            <p:cNvSpPr txBox="1"/>
            <p:nvPr/>
          </p:nvSpPr>
          <p:spPr>
            <a:xfrm>
              <a:off x="2045513" y="3121500"/>
              <a:ext cx="76359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นักเรียน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จะใช้คอมพิวเตอร์เพื่อให้เกิดประโยชน์ต่อการเรียนและการดำเนินชีวิตได้อย่างไรบ้าง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513253" y="3124466"/>
              <a:ext cx="1532260" cy="646331"/>
              <a:chOff x="513253" y="3124466"/>
              <a:chExt cx="1532260" cy="646331"/>
            </a:xfrm>
          </p:grpSpPr>
          <p:sp>
            <p:nvSpPr>
              <p:cNvPr id="46" name="Rounded Rectangle 45"/>
              <p:cNvSpPr/>
              <p:nvPr/>
            </p:nvSpPr>
            <p:spPr>
              <a:xfrm>
                <a:off x="513253" y="3168534"/>
                <a:ext cx="1532260" cy="520931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746277" y="3124466"/>
                <a:ext cx="113108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วิธี</a:t>
                </a: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ปฏิบัติ</a:t>
                </a:r>
                <a:endParaRPr lang="th-TH" sz="2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grpSp>
        <p:nvGrpSpPr>
          <p:cNvPr id="49" name="Group 48"/>
          <p:cNvGrpSpPr/>
          <p:nvPr/>
        </p:nvGrpSpPr>
        <p:grpSpPr>
          <a:xfrm>
            <a:off x="513253" y="4899041"/>
            <a:ext cx="6595529" cy="850030"/>
            <a:chOff x="1050176" y="5701877"/>
            <a:chExt cx="6595529" cy="850030"/>
          </a:xfrm>
        </p:grpSpPr>
        <p:grpSp>
          <p:nvGrpSpPr>
            <p:cNvPr id="27" name="Group 26"/>
            <p:cNvGrpSpPr/>
            <p:nvPr/>
          </p:nvGrpSpPr>
          <p:grpSpPr>
            <a:xfrm>
              <a:off x="1261782" y="5701877"/>
              <a:ext cx="6383923" cy="830997"/>
              <a:chOff x="1261782" y="5701877"/>
              <a:chExt cx="6383923" cy="830997"/>
            </a:xfrm>
          </p:grpSpPr>
          <p:sp>
            <p:nvSpPr>
              <p:cNvPr id="39" name="Rounded Rectangle 38"/>
              <p:cNvSpPr/>
              <p:nvPr/>
            </p:nvSpPr>
            <p:spPr>
              <a:xfrm>
                <a:off x="1261782" y="5883152"/>
                <a:ext cx="6383923" cy="635350"/>
              </a:xfrm>
              <a:prstGeom prst="roundRect">
                <a:avLst>
                  <a:gd name="adj" fmla="val 17722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793349" y="5701877"/>
                <a:ext cx="5779146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นักเรียนจะแนะนำเพื่อน ๆ อย่างไรให้รู้จักใช้คอมพิวเตอร์อย่างฉลาด</a:t>
                </a: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1050176" y="5849747"/>
              <a:ext cx="693507" cy="702160"/>
              <a:chOff x="-111393" y="4742288"/>
              <a:chExt cx="693507" cy="702160"/>
            </a:xfrm>
          </p:grpSpPr>
          <p:sp>
            <p:nvSpPr>
              <p:cNvPr id="48" name="Oval 47"/>
              <p:cNvSpPr/>
              <p:nvPr/>
            </p:nvSpPr>
            <p:spPr>
              <a:xfrm>
                <a:off x="-111393" y="4742288"/>
                <a:ext cx="693507" cy="693507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77705" y="4798117"/>
                <a:ext cx="2743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TH Sarabun New" pitchFamily="34" charset="-34"/>
                    <a:cs typeface="TH Sarabun New" pitchFamily="34" charset="-34"/>
                  </a:rPr>
                  <a:t>?</a:t>
                </a:r>
                <a:endParaRPr lang="en-US" sz="32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3924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82739" y="1660392"/>
            <a:ext cx="8255786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th-TH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การเก็บรวบรวมข้อมูลวิธีการใดที่นักเรียนจะได้ข้อมูลที่ถูกต้องมากที่สุด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การฟังคำบอกเล่า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การดูวิดีโอ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การลงมือปฏิบัติจริง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การอ่านจากหนังสือ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84021" y="437525"/>
            <a:ext cx="8716348" cy="705475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70193" y="338461"/>
            <a:ext cx="8010526" cy="854080"/>
          </a:xfrm>
          <a:prstGeom prst="rect">
            <a:avLst/>
          </a:prstGeom>
          <a:noFill/>
          <a:effectLst>
            <a:glow rad="533400">
              <a:schemeClr val="bg1"/>
            </a:glow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แบบพัฒนาทักษะในการทำข้อสอบปรนัยเพื่อประเมินผลตัวชี้วัด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52944" y="1468324"/>
            <a:ext cx="88248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000" b="1" dirty="0">
                <a:solidFill>
                  <a:srgbClr val="0066FF"/>
                </a:solidFill>
                <a:latin typeface="TH Sarabun New" pitchFamily="34" charset="-34"/>
                <a:cs typeface="TH Sarabun New" pitchFamily="34" charset="-34"/>
              </a:rPr>
              <a:t>หน่วยการเรียนรู้ที่ </a:t>
            </a:r>
            <a:r>
              <a:rPr lang="en-US" sz="4000" b="1" dirty="0">
                <a:solidFill>
                  <a:srgbClr val="0066FF"/>
                </a:solidFill>
                <a:latin typeface="TH Sarabun New" pitchFamily="34" charset="-34"/>
                <a:cs typeface="TH Sarabun New" pitchFamily="34" charset="-34"/>
              </a:rPr>
              <a:t>3 </a:t>
            </a:r>
            <a:r>
              <a:rPr lang="th-TH" sz="4000" b="1" dirty="0">
                <a:solidFill>
                  <a:srgbClr val="0066FF"/>
                </a:solidFill>
                <a:latin typeface="TH Sarabun New" pitchFamily="34" charset="-34"/>
                <a:cs typeface="TH Sarabun New" pitchFamily="34" charset="-34"/>
              </a:rPr>
              <a:t>การรวบรวมข้อมูลและซอฟต์แวร์ประยุกต์</a:t>
            </a:r>
            <a:endParaRPr lang="en-US" sz="4000" b="1" dirty="0">
              <a:solidFill>
                <a:srgbClr val="0066FF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9" name="Oval 8"/>
          <p:cNvSpPr/>
          <p:nvPr/>
        </p:nvSpPr>
        <p:spPr>
          <a:xfrm>
            <a:off x="1329105" y="4921843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042194" y="2744171"/>
            <a:ext cx="6138920" cy="3913541"/>
            <a:chOff x="6042194" y="2744171"/>
            <a:chExt cx="6138920" cy="3913541"/>
          </a:xfrm>
        </p:grpSpPr>
        <p:sp>
          <p:nvSpPr>
            <p:cNvPr id="24" name="Rounded Rectangular Callout 23"/>
            <p:cNvSpPr/>
            <p:nvPr/>
          </p:nvSpPr>
          <p:spPr>
            <a:xfrm>
              <a:off x="6042194" y="2744171"/>
              <a:ext cx="4571375" cy="2585886"/>
            </a:xfrm>
            <a:prstGeom prst="wedgeRoundRectCallout">
              <a:avLst>
                <a:gd name="adj1" fmla="val 46029"/>
                <a:gd name="adj2" fmla="val 60909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324599" y="2808170"/>
              <a:ext cx="423454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</a:t>
              </a:r>
              <a:r>
                <a:rPr lang="en-US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3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การกระทำสิ่งต่าง ๆ ด้วยตนเองผ่านการลงมือปฏิบัติจริง ถือ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เป็นการ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เก็บรวบรวมข้อมูล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โดยข้อมูลที่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ได้รับจะมีความถูกต้องมากที่สุด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EE584922-69DB-594B-932A-1EBB43D93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57384" y="5046863"/>
              <a:ext cx="1423730" cy="1610849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0FEEBD1-E2A4-664E-94E0-7FEF3E092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878" y="51745"/>
            <a:ext cx="936758" cy="148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F3182C3-4D6B-6749-8440-BA08D8BCA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0657" y="51745"/>
            <a:ext cx="934536" cy="1483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78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rgbClr val="65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1" y="101044"/>
            <a:ext cx="36166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5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การรวบรวมข้อมูล</a:t>
            </a:r>
            <a:endParaRPr lang="en-US" sz="5400" b="1" dirty="0">
              <a:solidFill>
                <a:schemeClr val="bg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rgbClr val="182D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rgbClr val="009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79203" y="1084492"/>
            <a:ext cx="1111365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	ใน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การรวบรวมข้อมูลเราควรประมวลผลข้อมูลเสียก่อน  เพื่อให้นำข้อมูลมาใช้ หรือค้นหาได้ง่ายขึ้น  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8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การ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ประมวลผลข้อมูลนี้อาจใช้วิธีเปรียบเทียบ เรียงลำดับ จัดกลุ่ม  หากเรามีข้อมูลหลายประเภท เราอาจนำข้อมูลประเภทเดียวกันอยู่กลุ่มเดียวกัน  หากเรามีข้อมูลในลักษณะตัวเลข เราอาจใช้ตัวเลขเรียงลำดับของข้อมูล เพื่อให้พิจารณาข้อมูลต่าง ๆ ได้ง่าย </a:t>
            </a:r>
          </a:p>
          <a:p>
            <a:r>
              <a:rPr lang="th-TH" sz="28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ตัวอย่างที่ 1  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เรื่องที่น่าสนใจ 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คือ 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สิ่งมีชีวิต </a:t>
            </a:r>
            <a:br>
              <a:rPr lang="th-TH" sz="28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ชื่อ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สิ่งมีชีวิตที่เราสนใจ 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ได้แก่ สุนัข ต้นมะลิ ต้นมะพร้าว ต้นกุหลาบ แมว กระต่าย ในการรวบรวม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ข้อมูล</a:t>
            </a:r>
            <a:br>
              <a:rPr lang="th-TH" sz="28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เรา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อาจจัดกลุ่มระหว่างพืชกับสัตว์จะทำให้เราหาข้อมูลได้ง่ายขึ้น เช่น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117" y="4131876"/>
            <a:ext cx="4175667" cy="24875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908" y="3916884"/>
            <a:ext cx="4154406" cy="26916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98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3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	3	4	5	6	7	8	9	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4A875F3-68FD-F942-B4A9-A43476CFC091}"/>
              </a:ext>
            </a:extLst>
          </p:cNvPr>
          <p:cNvSpPr txBox="1"/>
          <p:nvPr/>
        </p:nvSpPr>
        <p:spPr>
          <a:xfrm>
            <a:off x="606884" y="658113"/>
            <a:ext cx="10798677" cy="604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2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หากนักเรียนต้องการรวบรวมข้อมูลเกี่ยวกับประเพณีในท้องถิ่น</a:t>
            </a:r>
            <a:b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ควรรวบรวมข้อมูลด้วยวิธีใด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การทำแบบสำรวจหรือแบบสอบถาม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การสัมภาษณ์ปราชญ์ชาวบ้าน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การฟังวิทยุ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การสังเกต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696200" y="2144487"/>
            <a:ext cx="3886200" cy="4359370"/>
            <a:chOff x="7696200" y="2144487"/>
            <a:chExt cx="3886200" cy="4359370"/>
          </a:xfrm>
        </p:grpSpPr>
        <p:sp>
          <p:nvSpPr>
            <p:cNvPr id="13" name="Rounded Rectangular Callout 12">
              <a:extLst>
                <a:ext uri="{FF2B5EF4-FFF2-40B4-BE49-F238E27FC236}">
                  <a16:creationId xmlns:a16="http://schemas.microsoft.com/office/drawing/2014/main" xmlns="" id="{ACFCCE75-CA6D-8041-AFB3-27D9FACE7A09}"/>
                </a:ext>
              </a:extLst>
            </p:cNvPr>
            <p:cNvSpPr/>
            <p:nvPr/>
          </p:nvSpPr>
          <p:spPr>
            <a:xfrm>
              <a:off x="7696200" y="2144487"/>
              <a:ext cx="3886200" cy="1581076"/>
            </a:xfrm>
            <a:prstGeom prst="wedgeRoundRectCallout">
              <a:avLst>
                <a:gd name="adj1" fmla="val 33109"/>
                <a:gd name="adj2" fmla="val 125018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5CE091B3-C908-4E4D-8D36-CCAF665D4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34227" y="4893008"/>
              <a:ext cx="1423730" cy="161084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9DC92278-4E18-EB47-804F-D8E540224861}"/>
                </a:ext>
              </a:extLst>
            </p:cNvPr>
            <p:cNvSpPr txBox="1"/>
            <p:nvPr/>
          </p:nvSpPr>
          <p:spPr>
            <a:xfrm>
              <a:off x="7826829" y="2396416"/>
              <a:ext cx="37338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</a:t>
              </a:r>
              <a:r>
                <a:rPr lang="en-US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2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เป็นการรวบรวม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ข้อมูลจาก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แหล่งข้อมูลโดยตรง</a:t>
              </a: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1C355531-E78C-CB46-87F9-BE2CFE229B3E}"/>
              </a:ext>
            </a:extLst>
          </p:cNvPr>
          <p:cNvSpPr/>
          <p:nvPr/>
        </p:nvSpPr>
        <p:spPr>
          <a:xfrm>
            <a:off x="969562" y="3810227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36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1	2	</a:t>
            </a:r>
            <a:r>
              <a:rPr lang="en-US" sz="3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	4	5	6	7	8	9	10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FADCACE-F29E-BD49-86A5-35D222BB3EF2}"/>
              </a:ext>
            </a:extLst>
          </p:cNvPr>
          <p:cNvSpPr txBox="1"/>
          <p:nvPr/>
        </p:nvSpPr>
        <p:spPr>
          <a:xfrm>
            <a:off x="675164" y="581585"/>
            <a:ext cx="821846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3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การค้นคว้าหาข้อมูลเดียวกันจากแหล่งข้อมูลหลาย ๆ แหล่ง</a:t>
            </a:r>
            <a:b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แต่ข้อมูลที่ได้ไม่ตรงกัน  นักเรียนควรทำอย่างไร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เลือกข้อมูลที่อ่านเข้าใจง่าย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เลือกข้อมูลที่เพื่อน ๆ บอกว่าถูกต้อง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นำมาจัดเรียงกันแล้วเลือกข้อมูลที่ต้องการ		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เปรียบเทียบข้อมูลแล้วเลือกข้อมูลที่ตรงกันมากที่สุด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935685" y="1860048"/>
            <a:ext cx="4018744" cy="4545836"/>
            <a:chOff x="7935685" y="2175742"/>
            <a:chExt cx="4018744" cy="4545836"/>
          </a:xfrm>
        </p:grpSpPr>
        <p:sp>
          <p:nvSpPr>
            <p:cNvPr id="19" name="Rounded Rectangular Callout 18">
              <a:extLst>
                <a:ext uri="{FF2B5EF4-FFF2-40B4-BE49-F238E27FC236}">
                  <a16:creationId xmlns:a16="http://schemas.microsoft.com/office/drawing/2014/main" xmlns="" id="{35C8AFC6-1336-F04E-9060-4CDB2194BF45}"/>
                </a:ext>
              </a:extLst>
            </p:cNvPr>
            <p:cNvSpPr/>
            <p:nvPr/>
          </p:nvSpPr>
          <p:spPr>
            <a:xfrm>
              <a:off x="7935685" y="2175742"/>
              <a:ext cx="4008615" cy="2118991"/>
            </a:xfrm>
            <a:prstGeom prst="wedgeRoundRectCallout">
              <a:avLst>
                <a:gd name="adj1" fmla="val 33238"/>
                <a:gd name="adj2" fmla="val 94537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19CAEB0A-D7FF-8945-8188-73AC5A516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30699" y="5110729"/>
              <a:ext cx="1423730" cy="161084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8DCAECBC-AF9D-5547-8C7C-E5675FFD0123}"/>
                </a:ext>
              </a:extLst>
            </p:cNvPr>
            <p:cNvSpPr txBox="1"/>
            <p:nvPr/>
          </p:nvSpPr>
          <p:spPr>
            <a:xfrm>
              <a:off x="8142514" y="2243516"/>
              <a:ext cx="3801787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4)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การเปรียบเทียบ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ข้อมูล แล้ว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เลือกข้อมูลที่ตรงกันเป็นการพิจารณา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ข้อเท็จจริง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ของ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ข้อมูลนั้น</a:t>
              </a:r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D731C5C2-5DBD-334C-9410-2BFAABD449EA}"/>
              </a:ext>
            </a:extLst>
          </p:cNvPr>
          <p:cNvSpPr/>
          <p:nvPr/>
        </p:nvSpPr>
        <p:spPr>
          <a:xfrm>
            <a:off x="1031638" y="5933778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72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1	2	3	</a:t>
            </a:r>
            <a:r>
              <a:rPr lang="en-US" sz="3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	5	6	7	8	9	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6C81F46-0693-3B4A-AA24-F811E1232776}"/>
              </a:ext>
            </a:extLst>
          </p:cNvPr>
          <p:cNvSpPr txBox="1"/>
          <p:nvPr/>
        </p:nvSpPr>
        <p:spPr>
          <a:xfrm>
            <a:off x="718705" y="537071"/>
            <a:ext cx="8970726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4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ข้อใดไม่ใช่ซอฟต์แวร์ประยุกต์เพื่อใช้งานตามความต้องการของผู้ใช้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Windows 10				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Paint					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Microsoft Office Word			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Microsoft Office 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Excel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182203" y="1826076"/>
            <a:ext cx="3891629" cy="4872637"/>
            <a:chOff x="6759293" y="1848936"/>
            <a:chExt cx="3891629" cy="4872637"/>
          </a:xfrm>
        </p:grpSpPr>
        <p:sp>
          <p:nvSpPr>
            <p:cNvPr id="20" name="Rounded Rectangular Callout 19">
              <a:extLst>
                <a:ext uri="{FF2B5EF4-FFF2-40B4-BE49-F238E27FC236}">
                  <a16:creationId xmlns:a16="http://schemas.microsoft.com/office/drawing/2014/main" xmlns="" id="{CD375DF7-8B02-BD41-BC98-81481B081809}"/>
                </a:ext>
              </a:extLst>
            </p:cNvPr>
            <p:cNvSpPr/>
            <p:nvPr/>
          </p:nvSpPr>
          <p:spPr>
            <a:xfrm>
              <a:off x="6759293" y="1848936"/>
              <a:ext cx="3793178" cy="2233207"/>
            </a:xfrm>
            <a:prstGeom prst="wedgeRoundRectCallout">
              <a:avLst>
                <a:gd name="adj1" fmla="val 33582"/>
                <a:gd name="adj2" fmla="val 97921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A84EBDFF-BD82-CE42-8401-7A35EEC19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27192" y="5110724"/>
              <a:ext cx="1423730" cy="161084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3FB6D293-4114-1C4B-B45F-A8CA09B3EBB2}"/>
                </a:ext>
              </a:extLst>
            </p:cNvPr>
            <p:cNvSpPr txBox="1"/>
            <p:nvPr/>
          </p:nvSpPr>
          <p:spPr>
            <a:xfrm>
              <a:off x="6847525" y="2021654"/>
              <a:ext cx="3803397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1)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 </a:t>
              </a:r>
              <a:r>
                <a:rPr lang="en-US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Windows 10 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เป็นซอฟต์แวร์ระบบ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ที่ทำหน้าที่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ควบคุมการ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ทำงาน และ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จัดการอุปกรณ์คอมพิวเตอร์</a:t>
              </a:r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315F39FF-6262-7247-AC3C-566A8D7E721B}"/>
              </a:ext>
            </a:extLst>
          </p:cNvPr>
          <p:cNvSpPr/>
          <p:nvPr/>
        </p:nvSpPr>
        <p:spPr>
          <a:xfrm>
            <a:off x="1064296" y="2043426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28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1	2	3	4	</a:t>
            </a:r>
            <a:r>
              <a:rPr lang="en-US" sz="3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5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	6	7	8	9	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969BC78-526F-9843-934A-F175A6FBFDBB}"/>
              </a:ext>
            </a:extLst>
          </p:cNvPr>
          <p:cNvSpPr txBox="1"/>
          <p:nvPr/>
        </p:nvSpPr>
        <p:spPr>
          <a:xfrm>
            <a:off x="675164" y="831242"/>
            <a:ext cx="8730660" cy="54938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5"/>
            </a:pP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Microsoft Office Word </a:t>
            </a: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จัดเป็นโปรแกรมการใช้งานประเภทใด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ตารางคำนวณด้วยสูตรทางคณิตศาสตร์			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นำเสนองานด้วยภาพและเสียง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จัดทำรายงาน เอกสารต่าง ๆ					 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วาดภาพตามจินตนาการ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372891" y="1807837"/>
            <a:ext cx="3858786" cy="4772221"/>
            <a:chOff x="7372891" y="1807837"/>
            <a:chExt cx="3858786" cy="477222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1F576397-6CDC-0741-BABB-B0663BE6F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92500" y="4969209"/>
              <a:ext cx="1423730" cy="1610849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7372891" y="1807837"/>
              <a:ext cx="3858786" cy="2647970"/>
              <a:chOff x="7427321" y="2221505"/>
              <a:chExt cx="3858786" cy="2647970"/>
            </a:xfrm>
          </p:grpSpPr>
          <p:sp>
            <p:nvSpPr>
              <p:cNvPr id="20" name="Rounded Rectangular Callout 19">
                <a:extLst>
                  <a:ext uri="{FF2B5EF4-FFF2-40B4-BE49-F238E27FC236}">
                    <a16:creationId xmlns:a16="http://schemas.microsoft.com/office/drawing/2014/main" xmlns="" id="{A2A3EC7B-CF24-994B-BE7F-D1E7614DF53C}"/>
                  </a:ext>
                </a:extLst>
              </p:cNvPr>
              <p:cNvSpPr/>
              <p:nvPr/>
            </p:nvSpPr>
            <p:spPr>
              <a:xfrm>
                <a:off x="7427321" y="2221505"/>
                <a:ext cx="3534593" cy="2647970"/>
              </a:xfrm>
              <a:prstGeom prst="wedgeRoundRectCallout">
                <a:avLst>
                  <a:gd name="adj1" fmla="val 35379"/>
                  <a:gd name="adj2" fmla="val 68366"/>
                  <a:gd name="adj3" fmla="val 16667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23BCE2ED-FE8D-B344-81DA-F5CE7C85D7B1}"/>
                  </a:ext>
                </a:extLst>
              </p:cNvPr>
              <p:cNvSpPr txBox="1"/>
              <p:nvPr/>
            </p:nvSpPr>
            <p:spPr>
              <a:xfrm>
                <a:off x="7735478" y="2283822"/>
                <a:ext cx="3550629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ตอบ </a:t>
                </a:r>
                <a:r>
                  <a:rPr lang="en-US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3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) เพราะ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โปรแกรม </a:t>
                </a:r>
                <a:r>
                  <a:rPr lang="en-US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Microsoft Office Word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 เป็นโปรแกรมประมวลคำ 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/>
                </a:r>
                <a:b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ช่วย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ในการสร้าง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เอกสาร</a:t>
                </a:r>
                <a:b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อย่าง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มีประสิทธิภาพ </a:t>
                </a:r>
              </a:p>
            </p:txBody>
          </p:sp>
        </p:grp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BB23A166-2569-E540-AA05-DD289CE82421}"/>
              </a:ext>
            </a:extLst>
          </p:cNvPr>
          <p:cNvSpPr/>
          <p:nvPr/>
        </p:nvSpPr>
        <p:spPr>
          <a:xfrm>
            <a:off x="1020752" y="4549559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15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1	2	3	4	5	</a:t>
            </a:r>
            <a:r>
              <a:rPr lang="en-US" sz="3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6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	7	8	9	10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5F8DAFB9-F1D8-EC43-9C5D-9CBFD2273D81}"/>
              </a:ext>
            </a:extLst>
          </p:cNvPr>
          <p:cNvSpPr/>
          <p:nvPr/>
        </p:nvSpPr>
        <p:spPr>
          <a:xfrm>
            <a:off x="1064296" y="2767849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815974" y="1884783"/>
            <a:ext cx="4160227" cy="4619075"/>
            <a:chOff x="7815974" y="1884783"/>
            <a:chExt cx="4160227" cy="4619075"/>
          </a:xfrm>
        </p:grpSpPr>
        <p:sp>
          <p:nvSpPr>
            <p:cNvPr id="22" name="Rounded Rectangular Callout 21">
              <a:extLst>
                <a:ext uri="{FF2B5EF4-FFF2-40B4-BE49-F238E27FC236}">
                  <a16:creationId xmlns:a16="http://schemas.microsoft.com/office/drawing/2014/main" xmlns="" id="{E9E155F2-08E6-2045-91B2-8DA502B8CFB4}"/>
                </a:ext>
              </a:extLst>
            </p:cNvPr>
            <p:cNvSpPr/>
            <p:nvPr/>
          </p:nvSpPr>
          <p:spPr>
            <a:xfrm>
              <a:off x="7815974" y="1884783"/>
              <a:ext cx="3913667" cy="2608096"/>
            </a:xfrm>
            <a:prstGeom prst="wedgeRoundRectCallout">
              <a:avLst>
                <a:gd name="adj1" fmla="val 36454"/>
                <a:gd name="adj2" fmla="val 67149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FA66DC03-A4A2-C84A-9433-1EFE3ED38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52471" y="4893009"/>
              <a:ext cx="1423730" cy="161084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71985258-48C0-E24B-A810-93F6D268CF74}"/>
                </a:ext>
              </a:extLst>
            </p:cNvPr>
            <p:cNvSpPr txBox="1"/>
            <p:nvPr/>
          </p:nvSpPr>
          <p:spPr>
            <a:xfrm>
              <a:off x="7969737" y="1938334"/>
              <a:ext cx="361838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</a:t>
              </a:r>
              <a:r>
                <a:rPr lang="en-US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2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กดปุ่ม </a:t>
              </a:r>
              <a:r>
                <a:rPr lang="en-US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Ctrl + c 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เป็นขั้นตอนการ </a:t>
              </a:r>
              <a:r>
                <a:rPr lang="en-US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Copy 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ข้อความที่ต้องการ ไม่ใช่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วิธี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การ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บันทึกเอกสารของ </a:t>
              </a:r>
              <a:r>
                <a:rPr lang="en-US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Microsoft Office Word</a:t>
              </a:r>
              <a:endParaRPr lang="th-TH" sz="32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637783" y="593523"/>
            <a:ext cx="8450134" cy="4996190"/>
            <a:chOff x="637783" y="386689"/>
            <a:chExt cx="8450134" cy="499619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CD2B01E2-5EA7-9A4C-8AD5-96C459C17D68}"/>
                </a:ext>
              </a:extLst>
            </p:cNvPr>
            <p:cNvSpPr txBox="1"/>
            <p:nvPr/>
          </p:nvSpPr>
          <p:spPr>
            <a:xfrm>
              <a:off x="637783" y="386689"/>
              <a:ext cx="8450134" cy="10618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514350" indent="-514350">
                <a:lnSpc>
                  <a:spcPct val="200000"/>
                </a:lnSpc>
                <a:buFont typeface="+mj-lt"/>
                <a:buAutoNum type="arabicPeriod" startAt="6"/>
              </a:pPr>
              <a:r>
                <a:rPr lang="th-TH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ข้อใดไม่ใช่วิธีการบันทึกเอกสารของ </a:t>
              </a:r>
              <a:r>
                <a:rPr lang="en-US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Microsoft Office </a:t>
              </a:r>
              <a:r>
                <a:rPr lang="en-US" sz="3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Word</a:t>
              </a:r>
              <a:endPara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1181359" y="1641123"/>
              <a:ext cx="6503943" cy="3741756"/>
              <a:chOff x="1181359" y="1641123"/>
              <a:chExt cx="6503943" cy="3741756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1186735" y="1641123"/>
                <a:ext cx="3092289" cy="696010"/>
                <a:chOff x="1186735" y="1641123"/>
                <a:chExt cx="3092289" cy="696010"/>
              </a:xfrm>
            </p:grpSpPr>
            <p:grpSp>
              <p:nvGrpSpPr>
                <p:cNvPr id="6" name="Group 5"/>
                <p:cNvGrpSpPr/>
                <p:nvPr/>
              </p:nvGrpSpPr>
              <p:grpSpPr>
                <a:xfrm>
                  <a:off x="1747318" y="1690802"/>
                  <a:ext cx="2531706" cy="646331"/>
                  <a:chOff x="1691951" y="2220683"/>
                  <a:chExt cx="2527034" cy="646331"/>
                </a:xfrm>
              </p:grpSpPr>
              <p:sp>
                <p:nvSpPr>
                  <p:cNvPr id="2" name="Rounded Rectangle 1"/>
                  <p:cNvSpPr/>
                  <p:nvPr/>
                </p:nvSpPr>
                <p:spPr>
                  <a:xfrm>
                    <a:off x="1691951" y="2224216"/>
                    <a:ext cx="2195804" cy="568747"/>
                  </a:xfrm>
                  <a:prstGeom prst="roundRect">
                    <a:avLst/>
                  </a:prstGeom>
                  <a:solidFill>
                    <a:schemeClr val="bg2"/>
                  </a:solidFill>
                  <a:ln w="28575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600">
                      <a:latin typeface="TH Sarabun New" pitchFamily="34" charset="-34"/>
                      <a:cs typeface="TH Sarabun New" pitchFamily="34" charset="-34"/>
                    </a:endParaRPr>
                  </a:p>
                </p:txBody>
              </p:sp>
              <p:sp>
                <p:nvSpPr>
                  <p:cNvPr id="5" name="TextBox 4"/>
                  <p:cNvSpPr txBox="1"/>
                  <p:nvPr/>
                </p:nvSpPr>
                <p:spPr>
                  <a:xfrm>
                    <a:off x="1774365" y="2220683"/>
                    <a:ext cx="2444620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th-TH" sz="3600" dirty="0" smtClean="0">
                        <a:latin typeface="TH Sarabun New" pitchFamily="34" charset="-34"/>
                        <a:cs typeface="TH Sarabun New" pitchFamily="34" charset="-34"/>
                      </a:rPr>
                      <a:t>กดปุ่ม </a:t>
                    </a:r>
                    <a:r>
                      <a:rPr lang="en-US" sz="3600" dirty="0" smtClean="0">
                        <a:latin typeface="TH Sarabun New" pitchFamily="34" charset="-34"/>
                        <a:cs typeface="TH Sarabun New" pitchFamily="34" charset="-34"/>
                      </a:rPr>
                      <a:t>Ctrl + s</a:t>
                    </a:r>
                    <a:endParaRPr lang="th-TH" sz="3600" dirty="0">
                      <a:latin typeface="TH Sarabun New" pitchFamily="34" charset="-34"/>
                      <a:cs typeface="TH Sarabun New" pitchFamily="34" charset="-34"/>
                    </a:endParaRPr>
                  </a:p>
                </p:txBody>
              </p:sp>
            </p:grpSp>
            <p:sp>
              <p:nvSpPr>
                <p:cNvPr id="7" name="TextBox 6"/>
                <p:cNvSpPr txBox="1"/>
                <p:nvPr/>
              </p:nvSpPr>
              <p:spPr>
                <a:xfrm>
                  <a:off x="1186735" y="1641123"/>
                  <a:ext cx="52698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dirty="0" smtClean="0">
                      <a:latin typeface="TH Sarabun New" pitchFamily="34" charset="-34"/>
                      <a:cs typeface="TH Sarabun New" pitchFamily="34" charset="-34"/>
                    </a:rPr>
                    <a:t>1</a:t>
                  </a:r>
                  <a:r>
                    <a:rPr lang="th-TH" sz="3600" dirty="0" smtClean="0">
                      <a:latin typeface="TH Sarabun New" pitchFamily="34" charset="-34"/>
                      <a:cs typeface="TH Sarabun New" pitchFamily="34" charset="-34"/>
                    </a:rPr>
                    <a:t>)</a:t>
                  </a:r>
                  <a:endParaRPr lang="th-TH" sz="3600" dirty="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  <p:grpSp>
            <p:nvGrpSpPr>
              <p:cNvPr id="25" name="Group 24"/>
              <p:cNvGrpSpPr/>
              <p:nvPr/>
            </p:nvGrpSpPr>
            <p:grpSpPr>
              <a:xfrm>
                <a:off x="1181359" y="2581327"/>
                <a:ext cx="3092289" cy="696010"/>
                <a:chOff x="1186735" y="1641123"/>
                <a:chExt cx="3092289" cy="696010"/>
              </a:xfrm>
            </p:grpSpPr>
            <p:grpSp>
              <p:nvGrpSpPr>
                <p:cNvPr id="26" name="Group 25"/>
                <p:cNvGrpSpPr/>
                <p:nvPr/>
              </p:nvGrpSpPr>
              <p:grpSpPr>
                <a:xfrm>
                  <a:off x="1747318" y="1690802"/>
                  <a:ext cx="2531706" cy="646331"/>
                  <a:chOff x="1691951" y="2220683"/>
                  <a:chExt cx="2527034" cy="646331"/>
                </a:xfrm>
              </p:grpSpPr>
              <p:sp>
                <p:nvSpPr>
                  <p:cNvPr id="28" name="Rounded Rectangle 27"/>
                  <p:cNvSpPr/>
                  <p:nvPr/>
                </p:nvSpPr>
                <p:spPr>
                  <a:xfrm>
                    <a:off x="1691951" y="2224216"/>
                    <a:ext cx="2195804" cy="568747"/>
                  </a:xfrm>
                  <a:prstGeom prst="roundRect">
                    <a:avLst/>
                  </a:prstGeom>
                  <a:solidFill>
                    <a:schemeClr val="bg2"/>
                  </a:solidFill>
                  <a:ln w="28575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600">
                      <a:latin typeface="TH Sarabun New" pitchFamily="34" charset="-34"/>
                      <a:cs typeface="TH Sarabun New" pitchFamily="34" charset="-34"/>
                    </a:endParaRPr>
                  </a:p>
                </p:txBody>
              </p:sp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1774365" y="2220683"/>
                    <a:ext cx="2444620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th-TH" sz="3600" dirty="0" smtClean="0">
                        <a:latin typeface="TH Sarabun New" pitchFamily="34" charset="-34"/>
                        <a:cs typeface="TH Sarabun New" pitchFamily="34" charset="-34"/>
                      </a:rPr>
                      <a:t>กดปุ่ม </a:t>
                    </a:r>
                    <a:r>
                      <a:rPr lang="en-US" sz="3600" dirty="0" smtClean="0">
                        <a:latin typeface="TH Sarabun New" pitchFamily="34" charset="-34"/>
                        <a:cs typeface="TH Sarabun New" pitchFamily="34" charset="-34"/>
                      </a:rPr>
                      <a:t>Ctrl + c</a:t>
                    </a:r>
                    <a:endParaRPr lang="th-TH" sz="3600" dirty="0">
                      <a:latin typeface="TH Sarabun New" pitchFamily="34" charset="-34"/>
                      <a:cs typeface="TH Sarabun New" pitchFamily="34" charset="-34"/>
                    </a:endParaRPr>
                  </a:p>
                </p:txBody>
              </p:sp>
            </p:grpSp>
            <p:sp>
              <p:nvSpPr>
                <p:cNvPr id="27" name="TextBox 26"/>
                <p:cNvSpPr txBox="1"/>
                <p:nvPr/>
              </p:nvSpPr>
              <p:spPr>
                <a:xfrm>
                  <a:off x="1186735" y="1641123"/>
                  <a:ext cx="52698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h-TH" sz="3600" dirty="0">
                      <a:latin typeface="TH Sarabun New" pitchFamily="34" charset="-34"/>
                      <a:cs typeface="TH Sarabun New" pitchFamily="34" charset="-34"/>
                    </a:rPr>
                    <a:t>2</a:t>
                  </a:r>
                  <a:r>
                    <a:rPr lang="th-TH" sz="3600" dirty="0" smtClean="0">
                      <a:latin typeface="TH Sarabun New" pitchFamily="34" charset="-34"/>
                      <a:cs typeface="TH Sarabun New" pitchFamily="34" charset="-34"/>
                    </a:rPr>
                    <a:t>)</a:t>
                  </a:r>
                  <a:endParaRPr lang="th-TH" sz="3600" dirty="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  <p:grpSp>
            <p:nvGrpSpPr>
              <p:cNvPr id="37" name="Group 36"/>
              <p:cNvGrpSpPr/>
              <p:nvPr/>
            </p:nvGrpSpPr>
            <p:grpSpPr>
              <a:xfrm>
                <a:off x="1217879" y="3558955"/>
                <a:ext cx="5611305" cy="705764"/>
                <a:chOff x="1239651" y="3188831"/>
                <a:chExt cx="5611305" cy="705764"/>
              </a:xfrm>
            </p:grpSpPr>
            <p:cxnSp>
              <p:nvCxnSpPr>
                <p:cNvPr id="4" name="Straight Arrow Connector 3"/>
                <p:cNvCxnSpPr/>
                <p:nvPr/>
              </p:nvCxnSpPr>
              <p:spPr>
                <a:xfrm>
                  <a:off x="4284534" y="3561675"/>
                  <a:ext cx="354049" cy="0"/>
                </a:xfrm>
                <a:prstGeom prst="straightConnector1">
                  <a:avLst/>
                </a:prstGeom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0" name="Group 29"/>
                <p:cNvGrpSpPr/>
                <p:nvPr/>
              </p:nvGrpSpPr>
              <p:grpSpPr>
                <a:xfrm>
                  <a:off x="1239651" y="3188831"/>
                  <a:ext cx="3376932" cy="696010"/>
                  <a:chOff x="1186735" y="1641123"/>
                  <a:chExt cx="2931627" cy="696010"/>
                </a:xfrm>
              </p:grpSpPr>
              <p:grpSp>
                <p:nvGrpSpPr>
                  <p:cNvPr id="31" name="Group 30"/>
                  <p:cNvGrpSpPr/>
                  <p:nvPr/>
                </p:nvGrpSpPr>
                <p:grpSpPr>
                  <a:xfrm>
                    <a:off x="1633906" y="1690802"/>
                    <a:ext cx="2484456" cy="646331"/>
                    <a:chOff x="1578755" y="2220683"/>
                    <a:chExt cx="2479869" cy="646331"/>
                  </a:xfrm>
                </p:grpSpPr>
                <p:sp>
                  <p:nvSpPr>
                    <p:cNvPr id="33" name="Rounded Rectangle 32"/>
                    <p:cNvSpPr/>
                    <p:nvPr/>
                  </p:nvSpPr>
                  <p:spPr>
                    <a:xfrm>
                      <a:off x="1578755" y="2224216"/>
                      <a:ext cx="2195804" cy="568747"/>
                    </a:xfrm>
                    <a:prstGeom prst="roundRect">
                      <a:avLst/>
                    </a:prstGeom>
                    <a:solidFill>
                      <a:schemeClr val="bg2"/>
                    </a:solidFill>
                    <a:ln w="2857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600">
                        <a:latin typeface="TH Sarabun New" pitchFamily="34" charset="-34"/>
                        <a:cs typeface="TH Sarabun New" pitchFamily="34" charset="-34"/>
                      </a:endParaRPr>
                    </a:p>
                  </p:txBody>
                </p:sp>
                <p:sp>
                  <p:nvSpPr>
                    <p:cNvPr id="34" name="TextBox 33"/>
                    <p:cNvSpPr txBox="1"/>
                    <p:nvPr/>
                  </p:nvSpPr>
                  <p:spPr>
                    <a:xfrm>
                      <a:off x="1614004" y="2220683"/>
                      <a:ext cx="2444620" cy="64633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th-TH" sz="3600" dirty="0" smtClean="0">
                          <a:latin typeface="TH Sarabun New" pitchFamily="34" charset="-34"/>
                          <a:cs typeface="TH Sarabun New" pitchFamily="34" charset="-34"/>
                        </a:rPr>
                        <a:t>คลิกปุ่มแฟ้ม </a:t>
                      </a:r>
                      <a:r>
                        <a:rPr lang="en-US" sz="3600" dirty="0" smtClean="0">
                          <a:latin typeface="TH Sarabun New" pitchFamily="34" charset="-34"/>
                          <a:cs typeface="TH Sarabun New" pitchFamily="34" charset="-34"/>
                        </a:rPr>
                        <a:t>(File</a:t>
                      </a:r>
                      <a:r>
                        <a:rPr lang="th-TH" sz="3600" dirty="0" smtClean="0">
                          <a:latin typeface="TH Sarabun New" pitchFamily="34" charset="-34"/>
                          <a:cs typeface="TH Sarabun New" pitchFamily="34" charset="-34"/>
                        </a:rPr>
                        <a:t>)</a:t>
                      </a:r>
                      <a:endParaRPr lang="th-TH" sz="36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p:txBody>
                </p:sp>
              </p:grpSp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1186735" y="1641123"/>
                    <a:ext cx="526988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th-TH" sz="3600" dirty="0" smtClean="0">
                        <a:latin typeface="TH Sarabun New" pitchFamily="34" charset="-34"/>
                        <a:cs typeface="TH Sarabun New" pitchFamily="34" charset="-34"/>
                      </a:rPr>
                      <a:t>3)</a:t>
                    </a:r>
                    <a:endParaRPr lang="th-TH" sz="3600" dirty="0">
                      <a:latin typeface="TH Sarabun New" pitchFamily="34" charset="-34"/>
                      <a:cs typeface="TH Sarabun New" pitchFamily="34" charset="-34"/>
                    </a:endParaRPr>
                  </a:p>
                </p:txBody>
              </p:sp>
            </p:grpSp>
            <p:grpSp>
              <p:nvGrpSpPr>
                <p:cNvPr id="15" name="Group 14"/>
                <p:cNvGrpSpPr/>
                <p:nvPr/>
              </p:nvGrpSpPr>
              <p:grpSpPr>
                <a:xfrm>
                  <a:off x="4651092" y="3248264"/>
                  <a:ext cx="2199864" cy="646331"/>
                  <a:chOff x="4871023" y="2187380"/>
                  <a:chExt cx="2199864" cy="646331"/>
                </a:xfrm>
              </p:grpSpPr>
              <p:sp>
                <p:nvSpPr>
                  <p:cNvPr id="35" name="Rounded Rectangle 34"/>
                  <p:cNvSpPr/>
                  <p:nvPr/>
                </p:nvSpPr>
                <p:spPr>
                  <a:xfrm>
                    <a:off x="4871023" y="2190913"/>
                    <a:ext cx="2199864" cy="568747"/>
                  </a:xfrm>
                  <a:prstGeom prst="roundRect">
                    <a:avLst/>
                  </a:prstGeom>
                  <a:solidFill>
                    <a:schemeClr val="bg2"/>
                  </a:solidFill>
                  <a:ln w="28575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600">
                      <a:latin typeface="TH Sarabun New" pitchFamily="34" charset="-34"/>
                      <a:cs typeface="TH Sarabun New" pitchFamily="34" charset="-34"/>
                    </a:endParaRPr>
                  </a:p>
                </p:txBody>
              </p:sp>
              <p:sp>
                <p:nvSpPr>
                  <p:cNvPr id="36" name="TextBox 35"/>
                  <p:cNvSpPr txBox="1"/>
                  <p:nvPr/>
                </p:nvSpPr>
                <p:spPr>
                  <a:xfrm>
                    <a:off x="5029791" y="2187380"/>
                    <a:ext cx="1860864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th-TH" sz="3600" dirty="0" smtClean="0">
                        <a:latin typeface="TH Sarabun New" pitchFamily="34" charset="-34"/>
                        <a:cs typeface="TH Sarabun New" pitchFamily="34" charset="-34"/>
                      </a:rPr>
                      <a:t>บันทึก (</a:t>
                    </a:r>
                    <a:r>
                      <a:rPr lang="en-US" sz="3600" dirty="0" smtClean="0">
                        <a:latin typeface="TH Sarabun New" pitchFamily="34" charset="-34"/>
                        <a:cs typeface="TH Sarabun New" pitchFamily="34" charset="-34"/>
                      </a:rPr>
                      <a:t>save)</a:t>
                    </a:r>
                    <a:endParaRPr lang="th-TH" sz="3600" dirty="0">
                      <a:latin typeface="TH Sarabun New" pitchFamily="34" charset="-34"/>
                      <a:cs typeface="TH Sarabun New" pitchFamily="34" charset="-34"/>
                    </a:endParaRPr>
                  </a:p>
                </p:txBody>
              </p:sp>
            </p:grpSp>
          </p:grpSp>
          <p:grpSp>
            <p:nvGrpSpPr>
              <p:cNvPr id="38" name="Group 37"/>
              <p:cNvGrpSpPr/>
              <p:nvPr/>
            </p:nvGrpSpPr>
            <p:grpSpPr>
              <a:xfrm>
                <a:off x="1228765" y="4666229"/>
                <a:ext cx="6456537" cy="716650"/>
                <a:chOff x="1239651" y="3188831"/>
                <a:chExt cx="5688027" cy="716650"/>
              </a:xfrm>
            </p:grpSpPr>
            <p:cxnSp>
              <p:nvCxnSpPr>
                <p:cNvPr id="39" name="Straight Arrow Connector 38"/>
                <p:cNvCxnSpPr/>
                <p:nvPr/>
              </p:nvCxnSpPr>
              <p:spPr>
                <a:xfrm>
                  <a:off x="3939282" y="3561675"/>
                  <a:ext cx="354049" cy="0"/>
                </a:xfrm>
                <a:prstGeom prst="straightConnector1">
                  <a:avLst/>
                </a:prstGeom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0" name="Group 39"/>
                <p:cNvGrpSpPr/>
                <p:nvPr/>
              </p:nvGrpSpPr>
              <p:grpSpPr>
                <a:xfrm>
                  <a:off x="1239651" y="3188831"/>
                  <a:ext cx="2713725" cy="696010"/>
                  <a:chOff x="1186735" y="1641123"/>
                  <a:chExt cx="2355876" cy="696010"/>
                </a:xfrm>
              </p:grpSpPr>
              <p:grpSp>
                <p:nvGrpSpPr>
                  <p:cNvPr id="44" name="Group 43"/>
                  <p:cNvGrpSpPr/>
                  <p:nvPr/>
                </p:nvGrpSpPr>
                <p:grpSpPr>
                  <a:xfrm>
                    <a:off x="1558981" y="1690802"/>
                    <a:ext cx="1983630" cy="646331"/>
                    <a:chOff x="1503965" y="2220683"/>
                    <a:chExt cx="1979970" cy="646331"/>
                  </a:xfrm>
                </p:grpSpPr>
                <p:sp>
                  <p:nvSpPr>
                    <p:cNvPr id="46" name="Rounded Rectangle 45"/>
                    <p:cNvSpPr/>
                    <p:nvPr/>
                  </p:nvSpPr>
                  <p:spPr>
                    <a:xfrm>
                      <a:off x="1503965" y="2224216"/>
                      <a:ext cx="1948663" cy="568747"/>
                    </a:xfrm>
                    <a:prstGeom prst="roundRect">
                      <a:avLst/>
                    </a:prstGeom>
                    <a:solidFill>
                      <a:schemeClr val="bg2"/>
                    </a:solidFill>
                    <a:ln w="2857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600">
                        <a:latin typeface="TH Sarabun New" pitchFamily="34" charset="-34"/>
                        <a:cs typeface="TH Sarabun New" pitchFamily="34" charset="-34"/>
                      </a:endParaRPr>
                    </a:p>
                  </p:txBody>
                </p:sp>
                <p:sp>
                  <p:nvSpPr>
                    <p:cNvPr id="47" name="TextBox 46"/>
                    <p:cNvSpPr txBox="1"/>
                    <p:nvPr/>
                  </p:nvSpPr>
                  <p:spPr>
                    <a:xfrm>
                      <a:off x="1547519" y="2220683"/>
                      <a:ext cx="1936416" cy="64633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th-TH" sz="3600" dirty="0" smtClean="0">
                          <a:latin typeface="TH Sarabun New" pitchFamily="34" charset="-34"/>
                          <a:cs typeface="TH Sarabun New" pitchFamily="34" charset="-34"/>
                        </a:rPr>
                        <a:t>คลิกปุ่มแฟ้ม </a:t>
                      </a:r>
                      <a:r>
                        <a:rPr lang="en-US" sz="3600" dirty="0" smtClean="0">
                          <a:latin typeface="TH Sarabun New" pitchFamily="34" charset="-34"/>
                          <a:cs typeface="TH Sarabun New" pitchFamily="34" charset="-34"/>
                        </a:rPr>
                        <a:t>(File</a:t>
                      </a:r>
                      <a:r>
                        <a:rPr lang="th-TH" sz="3600" dirty="0" smtClean="0">
                          <a:latin typeface="TH Sarabun New" pitchFamily="34" charset="-34"/>
                          <a:cs typeface="TH Sarabun New" pitchFamily="34" charset="-34"/>
                        </a:rPr>
                        <a:t>)</a:t>
                      </a:r>
                      <a:endParaRPr lang="th-TH" sz="36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p:txBody>
                </p:sp>
              </p:grpSp>
              <p:sp>
                <p:nvSpPr>
                  <p:cNvPr id="45" name="TextBox 44"/>
                  <p:cNvSpPr txBox="1"/>
                  <p:nvPr/>
                </p:nvSpPr>
                <p:spPr>
                  <a:xfrm>
                    <a:off x="1186735" y="1641123"/>
                    <a:ext cx="526988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th-TH" sz="3600" dirty="0">
                        <a:latin typeface="TH Sarabun New" pitchFamily="34" charset="-34"/>
                        <a:cs typeface="TH Sarabun New" pitchFamily="34" charset="-34"/>
                      </a:rPr>
                      <a:t>4</a:t>
                    </a:r>
                    <a:r>
                      <a:rPr lang="th-TH" sz="3600" dirty="0" smtClean="0">
                        <a:latin typeface="TH Sarabun New" pitchFamily="34" charset="-34"/>
                        <a:cs typeface="TH Sarabun New" pitchFamily="34" charset="-34"/>
                      </a:rPr>
                      <a:t>)</a:t>
                    </a:r>
                    <a:endParaRPr lang="th-TH" sz="3600" dirty="0">
                      <a:latin typeface="TH Sarabun New" pitchFamily="34" charset="-34"/>
                      <a:cs typeface="TH Sarabun New" pitchFamily="34" charset="-34"/>
                    </a:endParaRPr>
                  </a:p>
                </p:txBody>
              </p:sp>
            </p:grpSp>
            <p:grpSp>
              <p:nvGrpSpPr>
                <p:cNvPr id="41" name="Group 40"/>
                <p:cNvGrpSpPr/>
                <p:nvPr/>
              </p:nvGrpSpPr>
              <p:grpSpPr>
                <a:xfrm>
                  <a:off x="4291995" y="3251797"/>
                  <a:ext cx="2635683" cy="653684"/>
                  <a:chOff x="4511926" y="2190913"/>
                  <a:chExt cx="2635683" cy="653684"/>
                </a:xfrm>
              </p:grpSpPr>
              <p:sp>
                <p:nvSpPr>
                  <p:cNvPr id="42" name="Rounded Rectangle 41"/>
                  <p:cNvSpPr/>
                  <p:nvPr/>
                </p:nvSpPr>
                <p:spPr>
                  <a:xfrm>
                    <a:off x="4516186" y="2190913"/>
                    <a:ext cx="2382105" cy="568747"/>
                  </a:xfrm>
                  <a:prstGeom prst="roundRect">
                    <a:avLst/>
                  </a:prstGeom>
                  <a:solidFill>
                    <a:schemeClr val="bg2"/>
                  </a:solidFill>
                  <a:ln w="28575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600">
                      <a:latin typeface="TH Sarabun New" pitchFamily="34" charset="-34"/>
                      <a:cs typeface="TH Sarabun New" pitchFamily="34" charset="-34"/>
                    </a:endParaRPr>
                  </a:p>
                </p:txBody>
              </p:sp>
              <p:sp>
                <p:nvSpPr>
                  <p:cNvPr id="43" name="TextBox 42"/>
                  <p:cNvSpPr txBox="1"/>
                  <p:nvPr/>
                </p:nvSpPr>
                <p:spPr>
                  <a:xfrm>
                    <a:off x="4511926" y="2198266"/>
                    <a:ext cx="2635683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th-TH" sz="3600" dirty="0" smtClean="0">
                        <a:latin typeface="TH Sarabun New" pitchFamily="34" charset="-34"/>
                        <a:cs typeface="TH Sarabun New" pitchFamily="34" charset="-34"/>
                      </a:rPr>
                      <a:t>บันทึกเป็น (</a:t>
                    </a:r>
                    <a:r>
                      <a:rPr lang="en-US" sz="3600" dirty="0" smtClean="0">
                        <a:latin typeface="TH Sarabun New" pitchFamily="34" charset="-34"/>
                        <a:cs typeface="TH Sarabun New" pitchFamily="34" charset="-34"/>
                      </a:rPr>
                      <a:t>save as)</a:t>
                    </a:r>
                    <a:endParaRPr lang="th-TH" sz="3600" dirty="0">
                      <a:latin typeface="TH Sarabun New" pitchFamily="34" charset="-34"/>
                      <a:cs typeface="TH Sarabun New" pitchFamily="34" charset="-34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45146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1	2	3	4	5	6	</a:t>
            </a:r>
            <a:r>
              <a:rPr lang="en-US" sz="3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7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	8	9	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B4A608C-2E1F-5042-B287-128778602758}"/>
              </a:ext>
            </a:extLst>
          </p:cNvPr>
          <p:cNvSpPr txBox="1"/>
          <p:nvPr/>
        </p:nvSpPr>
        <p:spPr>
          <a:xfrm>
            <a:off x="653395" y="600176"/>
            <a:ext cx="7822975" cy="54938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7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ข้อใดคือคุณสมบัติที่สำคัญของ 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Microsoft Office Excel</a:t>
            </a:r>
            <a:endParaRPr lang="th-TH" sz="36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โปรแกรมที่คำนวณข้อมูลในตาราง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โปรแกรมที่ใช้ในการสร้างรายงาน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โปรแกรมออกแบบรูปภาพต่าง ๆ 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โปรแกรมนำเสนอภาพและเสียง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6405F1CB-8F5E-DD42-8F71-592A31297689}"/>
              </a:ext>
            </a:extLst>
          </p:cNvPr>
          <p:cNvSpPr/>
          <p:nvPr/>
        </p:nvSpPr>
        <p:spPr>
          <a:xfrm>
            <a:off x="998982" y="2100188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223166" y="1697415"/>
            <a:ext cx="3997333" cy="5013272"/>
            <a:chOff x="7223166" y="1697415"/>
            <a:chExt cx="3997333" cy="501327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9417E5F1-96BE-0948-AB1C-46CE86AAD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96769" y="5099838"/>
              <a:ext cx="1423730" cy="1610849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7223166" y="1697415"/>
              <a:ext cx="3793178" cy="2601392"/>
              <a:chOff x="7593281" y="2056644"/>
              <a:chExt cx="3793178" cy="2601392"/>
            </a:xfrm>
          </p:grpSpPr>
          <p:sp>
            <p:nvSpPr>
              <p:cNvPr id="22" name="Rounded Rectangular Callout 21">
                <a:extLst>
                  <a:ext uri="{FF2B5EF4-FFF2-40B4-BE49-F238E27FC236}">
                    <a16:creationId xmlns:a16="http://schemas.microsoft.com/office/drawing/2014/main" xmlns="" id="{9621CDCD-33B1-1845-B19F-2FA762ACDDE8}"/>
                  </a:ext>
                </a:extLst>
              </p:cNvPr>
              <p:cNvSpPr/>
              <p:nvPr/>
            </p:nvSpPr>
            <p:spPr>
              <a:xfrm>
                <a:off x="7593281" y="2056644"/>
                <a:ext cx="3793178" cy="2557848"/>
              </a:xfrm>
              <a:prstGeom prst="wedgeRoundRectCallout">
                <a:avLst>
                  <a:gd name="adj1" fmla="val 35695"/>
                  <a:gd name="adj2" fmla="val 81180"/>
                  <a:gd name="adj3" fmla="val 16667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F0D09AC7-7F85-0241-A819-BA0B8EF45FFD}"/>
                  </a:ext>
                </a:extLst>
              </p:cNvPr>
              <p:cNvSpPr txBox="1"/>
              <p:nvPr/>
            </p:nvSpPr>
            <p:spPr>
              <a:xfrm>
                <a:off x="7860575" y="2103491"/>
                <a:ext cx="3493226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ตอบ </a:t>
                </a:r>
                <a:r>
                  <a:rPr lang="en-US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1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) เพราะ </a:t>
                </a:r>
                <a:r>
                  <a:rPr lang="en-US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Microsoft Office Excel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 เป็นโปรแกรมประเภทตารางทำงานสำหรับจัดการและคำนวณข้อมูล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ลง</a:t>
                </a:r>
                <a:b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ใน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ตาราง</a:t>
                </a:r>
              </a:p>
            </p:txBody>
          </p:sp>
        </p:grp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23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1	2	3	4	5	6	7	</a:t>
            </a:r>
            <a:r>
              <a:rPr lang="en-US" sz="3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8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	9	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83BA876-FE97-3445-8F15-B0A627168405}"/>
              </a:ext>
            </a:extLst>
          </p:cNvPr>
          <p:cNvSpPr txBox="1"/>
          <p:nvPr/>
        </p:nvSpPr>
        <p:spPr>
          <a:xfrm>
            <a:off x="402775" y="703624"/>
            <a:ext cx="1133732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8"/>
            </a:pP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Microsoft Office Excel </a:t>
            </a: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เป็นโปรแกรมที่เหมาะสมสำหรับใช้งานประเภทใดมากที่สุด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วาดภาพด้วยรูปร่างอัตโนมัติ		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สร้างหนังสืออิเล็กทรอนิกส์ (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e-book)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การนำเสนอข้อมูลด้วยภาพวิดีโอ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การคำนวณด้วยสูตรทางคณิตศาสตร์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994043" y="1815045"/>
            <a:ext cx="4535832" cy="4647995"/>
            <a:chOff x="6994043" y="1986495"/>
            <a:chExt cx="4535832" cy="4647995"/>
          </a:xfrm>
        </p:grpSpPr>
        <p:sp>
          <p:nvSpPr>
            <p:cNvPr id="14" name="Rounded Rectangular Callout 13">
              <a:extLst>
                <a:ext uri="{FF2B5EF4-FFF2-40B4-BE49-F238E27FC236}">
                  <a16:creationId xmlns:a16="http://schemas.microsoft.com/office/drawing/2014/main" xmlns="" id="{5EC6C1BB-53C1-E644-912C-8658D7CD3A1F}"/>
                </a:ext>
              </a:extLst>
            </p:cNvPr>
            <p:cNvSpPr/>
            <p:nvPr/>
          </p:nvSpPr>
          <p:spPr>
            <a:xfrm>
              <a:off x="6994043" y="1986495"/>
              <a:ext cx="3902557" cy="2628513"/>
            </a:xfrm>
            <a:prstGeom prst="wedgeRoundRectCallout">
              <a:avLst>
                <a:gd name="adj1" fmla="val 44336"/>
                <a:gd name="adj2" fmla="val 67554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46258433-80E3-9E41-ACBD-9A301D98C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06145" y="5023641"/>
              <a:ext cx="1423730" cy="161084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F0D09AC7-7F85-0241-A819-BA0B8EF45FFD}"/>
                </a:ext>
              </a:extLst>
            </p:cNvPr>
            <p:cNvSpPr txBox="1"/>
            <p:nvPr/>
          </p:nvSpPr>
          <p:spPr>
            <a:xfrm>
              <a:off x="7204695" y="2060463"/>
              <a:ext cx="369025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</a:t>
              </a:r>
              <a:r>
                <a:rPr lang="en-US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4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 </a:t>
              </a:r>
              <a:r>
                <a:rPr lang="en-US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Microsoft Office Excel 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เป็นโปรแกรมประเภทตารางทำงานที่ได้รับความนิยมในด้านการคำนวณทางคณิตศาสตร์</a:t>
              </a: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xmlns="" id="{6405F1CB-8F5E-DD42-8F71-592A31297689}"/>
              </a:ext>
            </a:extLst>
          </p:cNvPr>
          <p:cNvSpPr/>
          <p:nvPr/>
        </p:nvSpPr>
        <p:spPr>
          <a:xfrm>
            <a:off x="748317" y="5227331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59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1	2	3	4	5	6	7	8	</a:t>
            </a:r>
            <a:r>
              <a:rPr lang="en-US" sz="3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9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	10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83BA876-FE97-3445-8F15-B0A627168405}"/>
              </a:ext>
            </a:extLst>
          </p:cNvPr>
          <p:cNvSpPr txBox="1"/>
          <p:nvPr/>
        </p:nvSpPr>
        <p:spPr>
          <a:xfrm>
            <a:off x="675165" y="1091586"/>
            <a:ext cx="1026674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9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สูตรการคำนวณใน 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Microsoft Office Excel </a:t>
            </a: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จะเริ่มต้นด้วยเครื่องหมายใด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เครื่องหมายเท่ากับ (=)		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เครื่องหมายบวก (+)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เครื่องหมายคูณ (*)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เครื่องหมายลบ (-)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324859" y="2193323"/>
            <a:ext cx="5188980" cy="4103707"/>
            <a:chOff x="6716755" y="2193323"/>
            <a:chExt cx="5188980" cy="4103707"/>
          </a:xfrm>
        </p:grpSpPr>
        <p:sp>
          <p:nvSpPr>
            <p:cNvPr id="7" name="Rounded Rectangular Callout 6">
              <a:extLst>
                <a:ext uri="{FF2B5EF4-FFF2-40B4-BE49-F238E27FC236}">
                  <a16:creationId xmlns:a16="http://schemas.microsoft.com/office/drawing/2014/main" xmlns="" id="{5EC6C1BB-53C1-E644-912C-8658D7CD3A1F}"/>
                </a:ext>
              </a:extLst>
            </p:cNvPr>
            <p:cNvSpPr/>
            <p:nvPr/>
          </p:nvSpPr>
          <p:spPr>
            <a:xfrm>
              <a:off x="6716755" y="2193323"/>
              <a:ext cx="5061588" cy="1619853"/>
            </a:xfrm>
            <a:prstGeom prst="wedgeRoundRectCallout">
              <a:avLst>
                <a:gd name="adj1" fmla="val 30452"/>
                <a:gd name="adj2" fmla="val 97220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46258433-80E3-9E41-ACBD-9A301D98C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58670" y="4686181"/>
              <a:ext cx="1423730" cy="161084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0D09AC7-7F85-0241-A819-BA0B8EF45FFD}"/>
                </a:ext>
              </a:extLst>
            </p:cNvPr>
            <p:cNvSpPr txBox="1"/>
            <p:nvPr/>
          </p:nvSpPr>
          <p:spPr>
            <a:xfrm>
              <a:off x="6847114" y="2243516"/>
              <a:ext cx="505862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</a:t>
              </a:r>
              <a:r>
                <a:rPr lang="en-US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1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สูตรการ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คำนวณ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ใน </a:t>
              </a:r>
              <a:r>
                <a:rPr lang="en-US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Microsoft Office Excel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จะ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เริ่มต้นด้วยเครื่องหมายเท่ากับ</a:t>
              </a:r>
              <a:r>
                <a:rPr lang="en-US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(=) เสมอ</a:t>
              </a: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6405F1CB-8F5E-DD42-8F71-592A31297689}"/>
              </a:ext>
            </a:extLst>
          </p:cNvPr>
          <p:cNvSpPr/>
          <p:nvPr/>
        </p:nvSpPr>
        <p:spPr>
          <a:xfrm>
            <a:off x="1020459" y="2358258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8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1	2	3	4	5	6	7	8	9	</a:t>
            </a:r>
            <a:r>
              <a:rPr lang="en-US" sz="3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83BA876-FE97-3445-8F15-B0A627168405}"/>
              </a:ext>
            </a:extLst>
          </p:cNvPr>
          <p:cNvSpPr txBox="1"/>
          <p:nvPr/>
        </p:nvSpPr>
        <p:spPr>
          <a:xfrm>
            <a:off x="686051" y="732348"/>
            <a:ext cx="765784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10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ฟังก์ชันใดใช้สำหรับการหาผลรวมตั้งแต่ 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A1 </a:t>
            </a: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ถึง 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A10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pt-BR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=MIN(A1:A10)			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pt-BR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=MAX(A1:A10)	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pt-BR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=SUM(A1:A10)				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pt-BR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=AVERAGE(A1:A10)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757674" y="2062695"/>
            <a:ext cx="4818134" cy="4301524"/>
            <a:chOff x="6757674" y="2062695"/>
            <a:chExt cx="4818134" cy="4301524"/>
          </a:xfrm>
        </p:grpSpPr>
        <p:sp>
          <p:nvSpPr>
            <p:cNvPr id="10" name="Rounded Rectangular Callout 9">
              <a:extLst>
                <a:ext uri="{FF2B5EF4-FFF2-40B4-BE49-F238E27FC236}">
                  <a16:creationId xmlns:a16="http://schemas.microsoft.com/office/drawing/2014/main" xmlns="" id="{5EC6C1BB-53C1-E644-912C-8658D7CD3A1F}"/>
                </a:ext>
              </a:extLst>
            </p:cNvPr>
            <p:cNvSpPr/>
            <p:nvPr/>
          </p:nvSpPr>
          <p:spPr>
            <a:xfrm>
              <a:off x="6757674" y="2062695"/>
              <a:ext cx="4378411" cy="2280705"/>
            </a:xfrm>
            <a:prstGeom prst="wedgeRoundRectCallout">
              <a:avLst>
                <a:gd name="adj1" fmla="val 42451"/>
                <a:gd name="adj2" fmla="val 67107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46258433-80E3-9E41-ACBD-9A301D98C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52078" y="4753370"/>
              <a:ext cx="1423730" cy="161084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F0D09AC7-7F85-0241-A819-BA0B8EF45FFD}"/>
                </a:ext>
              </a:extLst>
            </p:cNvPr>
            <p:cNvSpPr txBox="1"/>
            <p:nvPr/>
          </p:nvSpPr>
          <p:spPr>
            <a:xfrm>
              <a:off x="7051268" y="2089578"/>
              <a:ext cx="382356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</a:t>
              </a:r>
              <a:r>
                <a:rPr lang="en-US" sz="36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3</a:t>
              </a:r>
              <a:r>
                <a:rPr lang="th-TH" sz="36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)</a:t>
              </a:r>
              <a:r>
                <a:rPr lang="th-TH" sz="36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6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</a:t>
              </a:r>
              <a:r>
                <a:rPr lang="th-TH" sz="36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ฟังก์ชัน </a:t>
              </a:r>
              <a:r>
                <a:rPr lang="en-US" sz="36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SUM </a:t>
              </a:r>
              <a:r>
                <a:rPr lang="th-TH" sz="36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เป็น</a:t>
              </a:r>
              <a:r>
                <a:rPr lang="th-TH" sz="36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ฟังก์ชันทางคณิตศาสตร์</a:t>
              </a:r>
              <a:br>
                <a:rPr lang="th-TH" sz="36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6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ที่</a:t>
              </a:r>
              <a:r>
                <a:rPr lang="th-TH" sz="36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ใช้หา</a:t>
              </a:r>
              <a:r>
                <a:rPr lang="th-TH" sz="36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ผลรวมทั้งหมดของ</a:t>
              </a:r>
              <a:br>
                <a:rPr lang="th-TH" sz="36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6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เชลล์</a:t>
              </a:r>
              <a:r>
                <a:rPr lang="th-TH" sz="36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ที่เลือก</a:t>
              </a: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6405F1CB-8F5E-DD42-8F71-592A31297689}"/>
              </a:ext>
            </a:extLst>
          </p:cNvPr>
          <p:cNvSpPr/>
          <p:nvPr/>
        </p:nvSpPr>
        <p:spPr>
          <a:xfrm>
            <a:off x="1009574" y="4183290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60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rgbClr val="65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1" y="111930"/>
            <a:ext cx="36166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5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การรวบรวมข้อมูล</a:t>
            </a:r>
            <a:endParaRPr lang="en-US" sz="5400" b="1" dirty="0">
              <a:solidFill>
                <a:schemeClr val="bg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rgbClr val="182D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rgbClr val="009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20721" y="1247782"/>
            <a:ext cx="103806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ตัวอย่างที่ 2  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เรื่องที่สนใจ </a:t>
            </a: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คือ ของใช้ประจำตัว</a:t>
            </a:r>
          </a:p>
          <a:p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ชื่อ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ของใช้ของเรา </a:t>
            </a: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ได้แก่ สมุด ดินสอ ไม้บรรทัด ช้อน แปรงสีฟัน หนังสือเรียน กางเกง เสื้อ จาน </a:t>
            </a: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32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รองเท้า ยางลบ ใน</a:t>
            </a: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การรวบรวมข้อมูลเราอาจจัดกลุ่มเป็นอุปกรณ์การเรียน ของใช้ เครื่องแต่ง</a:t>
            </a: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กาย</a:t>
            </a:r>
            <a:endParaRPr lang="th-TH" sz="32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1" t="57143" r="52817" b="10053"/>
          <a:stretch/>
        </p:blipFill>
        <p:spPr>
          <a:xfrm>
            <a:off x="5609877" y="3044901"/>
            <a:ext cx="2835189" cy="32917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07" t="57143" r="7305" b="10053"/>
          <a:stretch/>
        </p:blipFill>
        <p:spPr>
          <a:xfrm>
            <a:off x="8692201" y="3044901"/>
            <a:ext cx="3100656" cy="32917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3" t="23492" r="15607" b="46138"/>
          <a:stretch/>
        </p:blipFill>
        <p:spPr>
          <a:xfrm>
            <a:off x="456911" y="3167014"/>
            <a:ext cx="4905831" cy="30475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35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rgbClr val="65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1" y="90158"/>
            <a:ext cx="36166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5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การรวบรวมข้อมูล</a:t>
            </a:r>
            <a:endParaRPr lang="en-US" sz="5400" b="1" dirty="0">
              <a:solidFill>
                <a:schemeClr val="bg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rgbClr val="182D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rgbClr val="009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79203" y="1215124"/>
            <a:ext cx="111136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	การ</a:t>
            </a: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รวบรวมข้อมูลที่มีข้อมูลหลายรายการ และแต่ละรายการมีรายละเอียดของข้อมูลย่อย </a:t>
            </a: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32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การ</a:t>
            </a: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นำเสนอข้อมูลแบบตารางจะทำให้นำข้อมูลมาใช้งานได้ง่ายขึ้น</a:t>
            </a:r>
          </a:p>
          <a:p>
            <a:r>
              <a:rPr lang="th-TH" sz="32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ตัวอย่าง</a:t>
            </a: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 ราคาอุปกรณ์การเรียน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1289323"/>
              </p:ext>
            </p:extLst>
          </p:nvPr>
        </p:nvGraphicFramePr>
        <p:xfrm>
          <a:off x="3443101" y="2784784"/>
          <a:ext cx="5585858" cy="28218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4620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5599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8365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35820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 New" pitchFamily="34" charset="-34"/>
                          <a:cs typeface="TH Sarabun New" pitchFamily="34" charset="-34"/>
                        </a:rPr>
                        <a:t>รายการ</a:t>
                      </a:r>
                      <a:endParaRPr lang="en-US" sz="24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 New" pitchFamily="34" charset="-34"/>
                          <a:cs typeface="TH Sarabun New" pitchFamily="34" charset="-34"/>
                        </a:rPr>
                        <a:t>ชื่ออุปกรณ์</a:t>
                      </a:r>
                      <a:endParaRPr lang="en-US" sz="24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 New" pitchFamily="34" charset="-34"/>
                          <a:cs typeface="TH Sarabun New" pitchFamily="34" charset="-34"/>
                        </a:rPr>
                        <a:t>ราคา</a:t>
                      </a:r>
                      <a:endParaRPr lang="en-US" sz="24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 New" pitchFamily="34" charset="-34"/>
                          <a:cs typeface="TH Sarabun New" pitchFamily="34" charset="-34"/>
                        </a:rPr>
                        <a:t>1</a:t>
                      </a:r>
                      <a:endParaRPr lang="en-US" sz="24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 New" pitchFamily="34" charset="-34"/>
                          <a:cs typeface="TH Sarabun New" pitchFamily="34" charset="-34"/>
                        </a:rPr>
                        <a:t>สมุด</a:t>
                      </a:r>
                      <a:endParaRPr lang="en-US" sz="24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marL="365760"/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2400" dirty="0">
                          <a:latin typeface="TH Sarabun New" pitchFamily="34" charset="-34"/>
                          <a:cs typeface="TH Sarabun New" pitchFamily="34" charset="-34"/>
                        </a:rPr>
                        <a:t>15 บาท</a:t>
                      </a:r>
                      <a:endParaRPr lang="en-US" sz="24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marL="36576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 New" pitchFamily="34" charset="-34"/>
                          <a:cs typeface="TH Sarabun New" pitchFamily="34" charset="-34"/>
                        </a:rPr>
                        <a:t>2</a:t>
                      </a:r>
                      <a:endParaRPr lang="en-US" sz="24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 New" pitchFamily="34" charset="-34"/>
                          <a:cs typeface="TH Sarabun New" pitchFamily="34" charset="-34"/>
                        </a:rPr>
                        <a:t>หนังสือเรียน</a:t>
                      </a:r>
                      <a:endParaRPr lang="en-US" sz="24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marL="365760"/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2400" dirty="0">
                          <a:latin typeface="TH Sarabun New" pitchFamily="34" charset="-34"/>
                          <a:cs typeface="TH Sarabun New" pitchFamily="34" charset="-34"/>
                        </a:rPr>
                        <a:t>48 บาท</a:t>
                      </a:r>
                      <a:endParaRPr lang="en-US" sz="24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marL="36576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 New" pitchFamily="34" charset="-34"/>
                          <a:cs typeface="TH Sarabun New" pitchFamily="34" charset="-34"/>
                        </a:rPr>
                        <a:t>3</a:t>
                      </a:r>
                      <a:endParaRPr lang="en-US" sz="24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 New" pitchFamily="34" charset="-34"/>
                          <a:cs typeface="TH Sarabun New" pitchFamily="34" charset="-34"/>
                        </a:rPr>
                        <a:t>ดินสอ</a:t>
                      </a:r>
                      <a:endParaRPr lang="en-US" sz="24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marL="365760"/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2400" dirty="0">
                          <a:latin typeface="TH Sarabun New" pitchFamily="34" charset="-34"/>
                          <a:cs typeface="TH Sarabun New" pitchFamily="34" charset="-34"/>
                        </a:rPr>
                        <a:t>12 บาท</a:t>
                      </a:r>
                      <a:endParaRPr lang="en-US" sz="24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marL="36576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 New" pitchFamily="34" charset="-34"/>
                          <a:cs typeface="TH Sarabun New" pitchFamily="34" charset="-34"/>
                        </a:rPr>
                        <a:t>4</a:t>
                      </a:r>
                      <a:endParaRPr lang="en-US" sz="24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 New" pitchFamily="34" charset="-34"/>
                          <a:cs typeface="TH Sarabun New" pitchFamily="34" charset="-34"/>
                        </a:rPr>
                        <a:t>ไม้บรรทัด</a:t>
                      </a:r>
                      <a:endParaRPr lang="en-US" sz="24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marL="365760"/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2400" dirty="0">
                          <a:latin typeface="TH Sarabun New" pitchFamily="34" charset="-34"/>
                          <a:cs typeface="TH Sarabun New" pitchFamily="34" charset="-34"/>
                        </a:rPr>
                        <a:t>5 บาท</a:t>
                      </a:r>
                      <a:endParaRPr lang="en-US" sz="24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marL="36576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 New" pitchFamily="34" charset="-34"/>
                          <a:cs typeface="TH Sarabun New" pitchFamily="34" charset="-34"/>
                        </a:rPr>
                        <a:t>5</a:t>
                      </a:r>
                      <a:endParaRPr lang="en-US" sz="24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 New" pitchFamily="34" charset="-34"/>
                          <a:cs typeface="TH Sarabun New" pitchFamily="34" charset="-34"/>
                        </a:rPr>
                        <a:t>ยางลบ</a:t>
                      </a:r>
                      <a:endParaRPr lang="en-US" sz="24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marL="365760"/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2400" dirty="0">
                          <a:latin typeface="TH Sarabun New" pitchFamily="34" charset="-34"/>
                          <a:cs typeface="TH Sarabun New" pitchFamily="34" charset="-34"/>
                        </a:rPr>
                        <a:t>7 บาท</a:t>
                      </a:r>
                      <a:endParaRPr lang="en-US" sz="24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marL="36576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478905" y="5226718"/>
            <a:ext cx="9808092" cy="1464429"/>
            <a:chOff x="478905" y="5215832"/>
            <a:chExt cx="9808092" cy="1464429"/>
          </a:xfrm>
        </p:grpSpPr>
        <p:sp>
          <p:nvSpPr>
            <p:cNvPr id="16" name="Rounded Rectangular Callout 15"/>
            <p:cNvSpPr/>
            <p:nvPr/>
          </p:nvSpPr>
          <p:spPr>
            <a:xfrm>
              <a:off x="2195979" y="5635172"/>
              <a:ext cx="8014821" cy="695650"/>
            </a:xfrm>
            <a:prstGeom prst="wedgeRoundRectCallout">
              <a:avLst>
                <a:gd name="adj1" fmla="val -53700"/>
                <a:gd name="adj2" fmla="val -23691"/>
                <a:gd name="adj3" fmla="val 16667"/>
              </a:avLst>
            </a:prstGeom>
            <a:solidFill>
              <a:srgbClr val="C6E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224443" y="5645852"/>
              <a:ext cx="8062554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การรวบรวมข้อมูลมีวิธีการใดบ้าง และผู้รวบรวมข้อมูลควรใช้วิธีการที่หลากหลาย เพราะเหตุใด</a:t>
              </a: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478905" y="5215832"/>
              <a:ext cx="1247813" cy="1464429"/>
              <a:chOff x="769570" y="5391014"/>
              <a:chExt cx="1247813" cy="1464429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3810" y="5391014"/>
                <a:ext cx="1203573" cy="1115895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769570" y="6516889"/>
                <a:ext cx="1119659" cy="338554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16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คำถามสำคัญ</a:t>
                </a:r>
                <a:endParaRPr 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3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47685" y="193145"/>
            <a:ext cx="6520377" cy="771482"/>
            <a:chOff x="847685" y="193145"/>
            <a:chExt cx="6520377" cy="771482"/>
          </a:xfrm>
        </p:grpSpPr>
        <p:sp>
          <p:nvSpPr>
            <p:cNvPr id="13" name="Rounded Rectangle 12"/>
            <p:cNvSpPr/>
            <p:nvPr/>
          </p:nvSpPr>
          <p:spPr>
            <a:xfrm>
              <a:off x="847685" y="269347"/>
              <a:ext cx="6520377" cy="663199"/>
            </a:xfrm>
            <a:prstGeom prst="roundRect">
              <a:avLst>
                <a:gd name="adj" fmla="val 50000"/>
              </a:avLst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847685" y="270933"/>
              <a:ext cx="2144261" cy="663199"/>
            </a:xfrm>
            <a:prstGeom prst="roundRect">
              <a:avLst>
                <a:gd name="adj" fmla="val 50000"/>
              </a:avLst>
            </a:prstGeom>
            <a:solidFill>
              <a:srgbClr val="FBD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63693" y="198275"/>
              <a:ext cx="1149674" cy="6848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กิจกรรมที่</a:t>
              </a:r>
              <a:endParaRPr lang="th-TH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186456" y="193145"/>
              <a:ext cx="3050835" cy="6848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รวบรวมข้อมูลอย่างเป็นระบบ</a:t>
              </a:r>
            </a:p>
          </p:txBody>
        </p:sp>
        <p:sp>
          <p:nvSpPr>
            <p:cNvPr id="17" name="Freeform 16"/>
            <p:cNvSpPr/>
            <p:nvPr/>
          </p:nvSpPr>
          <p:spPr>
            <a:xfrm>
              <a:off x="947887" y="835589"/>
              <a:ext cx="6319972" cy="94583"/>
            </a:xfrm>
            <a:custGeom>
              <a:avLst/>
              <a:gdLst>
                <a:gd name="connsiteX0" fmla="*/ 0 w 6319972"/>
                <a:gd name="connsiteY0" fmla="*/ 0 h 94583"/>
                <a:gd name="connsiteX1" fmla="*/ 6319972 w 6319972"/>
                <a:gd name="connsiteY1" fmla="*/ 0 h 94583"/>
                <a:gd name="connsiteX2" fmla="*/ 6273975 w 6319972"/>
                <a:gd name="connsiteY2" fmla="*/ 37951 h 94583"/>
                <a:gd name="connsiteX3" fmla="*/ 6088574 w 6319972"/>
                <a:gd name="connsiteY3" fmla="*/ 94583 h 94583"/>
                <a:gd name="connsiteX4" fmla="*/ 231397 w 6319972"/>
                <a:gd name="connsiteY4" fmla="*/ 94582 h 94583"/>
                <a:gd name="connsiteX5" fmla="*/ 45996 w 6319972"/>
                <a:gd name="connsiteY5" fmla="*/ 37950 h 94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9972" h="94583">
                  <a:moveTo>
                    <a:pt x="0" y="0"/>
                  </a:moveTo>
                  <a:lnTo>
                    <a:pt x="6319972" y="0"/>
                  </a:lnTo>
                  <a:lnTo>
                    <a:pt x="6273975" y="37951"/>
                  </a:lnTo>
                  <a:cubicBezTo>
                    <a:pt x="6221051" y="73706"/>
                    <a:pt x="6157251" y="94583"/>
                    <a:pt x="6088574" y="94583"/>
                  </a:cubicBezTo>
                  <a:lnTo>
                    <a:pt x="231397" y="94582"/>
                  </a:lnTo>
                  <a:cubicBezTo>
                    <a:pt x="162721" y="94582"/>
                    <a:pt x="98920" y="73705"/>
                    <a:pt x="45996" y="37950"/>
                  </a:cubicBezTo>
                  <a:close/>
                </a:path>
              </a:pathLst>
            </a:custGeom>
            <a:solidFill>
              <a:srgbClr val="F49A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2441180" y="241389"/>
              <a:ext cx="707989" cy="723238"/>
              <a:chOff x="2441180" y="241389"/>
              <a:chExt cx="707989" cy="723238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2441180" y="241389"/>
                <a:ext cx="707989" cy="72323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49A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TH Sarabun New" pitchFamily="34" charset="-34"/>
                    <a:cs typeface="TH Sarabun New" pitchFamily="34" charset="-34"/>
                  </a:rPr>
                  <a:t>0</a:t>
                </a: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2508227" y="309881"/>
                <a:ext cx="573894" cy="586255"/>
              </a:xfrm>
              <a:prstGeom prst="ellipse">
                <a:avLst/>
              </a:prstGeom>
              <a:solidFill>
                <a:srgbClr val="F49A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567292" y="246572"/>
                <a:ext cx="47160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3</a:t>
                </a:r>
                <a:r>
                  <a:rPr lang="en-US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.</a:t>
                </a:r>
                <a:r>
                  <a:rPr lang="th-TH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1</a:t>
                </a:r>
                <a:endParaRPr lang="th-TH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2" name="Freeform 21"/>
              <p:cNvSpPr/>
              <p:nvPr/>
            </p:nvSpPr>
            <p:spPr>
              <a:xfrm>
                <a:off x="2613820" y="757016"/>
                <a:ext cx="363136" cy="142323"/>
              </a:xfrm>
              <a:custGeom>
                <a:avLst/>
                <a:gdLst>
                  <a:gd name="connsiteX0" fmla="*/ 181568 w 363136"/>
                  <a:gd name="connsiteY0" fmla="*/ 0 h 142323"/>
                  <a:gd name="connsiteX1" fmla="*/ 293261 w 363136"/>
                  <a:gd name="connsiteY1" fmla="*/ 23036 h 142323"/>
                  <a:gd name="connsiteX2" fmla="*/ 363136 w 363136"/>
                  <a:gd name="connsiteY2" fmla="*/ 71162 h 142323"/>
                  <a:gd name="connsiteX3" fmla="*/ 293261 w 363136"/>
                  <a:gd name="connsiteY3" fmla="*/ 119288 h 142323"/>
                  <a:gd name="connsiteX4" fmla="*/ 181568 w 363136"/>
                  <a:gd name="connsiteY4" fmla="*/ 142323 h 142323"/>
                  <a:gd name="connsiteX5" fmla="*/ 69876 w 363136"/>
                  <a:gd name="connsiteY5" fmla="*/ 119288 h 142323"/>
                  <a:gd name="connsiteX6" fmla="*/ 0 w 363136"/>
                  <a:gd name="connsiteY6" fmla="*/ 71162 h 142323"/>
                  <a:gd name="connsiteX7" fmla="*/ 69876 w 363136"/>
                  <a:gd name="connsiteY7" fmla="*/ 23036 h 142323"/>
                  <a:gd name="connsiteX8" fmla="*/ 181568 w 363136"/>
                  <a:gd name="connsiteY8" fmla="*/ 0 h 142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3136" h="142323">
                    <a:moveTo>
                      <a:pt x="181568" y="0"/>
                    </a:moveTo>
                    <a:cubicBezTo>
                      <a:pt x="221187" y="0"/>
                      <a:pt x="258931" y="8203"/>
                      <a:pt x="293261" y="23036"/>
                    </a:cubicBezTo>
                    <a:lnTo>
                      <a:pt x="363136" y="71162"/>
                    </a:lnTo>
                    <a:lnTo>
                      <a:pt x="293261" y="119288"/>
                    </a:lnTo>
                    <a:cubicBezTo>
                      <a:pt x="258931" y="134121"/>
                      <a:pt x="221187" y="142323"/>
                      <a:pt x="181568" y="142323"/>
                    </a:cubicBezTo>
                    <a:cubicBezTo>
                      <a:pt x="141949" y="142323"/>
                      <a:pt x="104206" y="134121"/>
                      <a:pt x="69876" y="119288"/>
                    </a:cubicBezTo>
                    <a:lnTo>
                      <a:pt x="0" y="71162"/>
                    </a:lnTo>
                    <a:lnTo>
                      <a:pt x="69876" y="23036"/>
                    </a:lnTo>
                    <a:cubicBezTo>
                      <a:pt x="104206" y="8203"/>
                      <a:pt x="141949" y="0"/>
                      <a:pt x="181568" y="0"/>
                    </a:cubicBezTo>
                    <a:close/>
                  </a:path>
                </a:pathLst>
              </a:custGeom>
              <a:solidFill>
                <a:srgbClr val="FEE39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0" y="0"/>
            <a:ext cx="489258" cy="6858000"/>
            <a:chOff x="0" y="0"/>
            <a:chExt cx="489258" cy="6858000"/>
          </a:xfrm>
        </p:grpSpPr>
        <p:sp>
          <p:nvSpPr>
            <p:cNvPr id="24" name="Rectangle 23"/>
            <p:cNvSpPr/>
            <p:nvPr/>
          </p:nvSpPr>
          <p:spPr>
            <a:xfrm>
              <a:off x="203727" y="0"/>
              <a:ext cx="285531" cy="6858000"/>
            </a:xfrm>
            <a:prstGeom prst="rect">
              <a:avLst/>
            </a:prstGeom>
            <a:solidFill>
              <a:srgbClr val="E9F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0" y="0"/>
              <a:ext cx="306887" cy="6858000"/>
            </a:xfrm>
            <a:prstGeom prst="rect">
              <a:avLst/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478569" y="4400270"/>
            <a:ext cx="5605914" cy="1226018"/>
            <a:chOff x="6478569" y="4400270"/>
            <a:chExt cx="5605914" cy="1226018"/>
          </a:xfrm>
        </p:grpSpPr>
        <p:grpSp>
          <p:nvGrpSpPr>
            <p:cNvPr id="27" name="Group 26"/>
            <p:cNvGrpSpPr/>
            <p:nvPr/>
          </p:nvGrpSpPr>
          <p:grpSpPr>
            <a:xfrm>
              <a:off x="6827916" y="4795291"/>
              <a:ext cx="5256567" cy="830997"/>
              <a:chOff x="6692290" y="4468151"/>
              <a:chExt cx="5256567" cy="830997"/>
            </a:xfrm>
          </p:grpSpPr>
          <p:sp>
            <p:nvSpPr>
              <p:cNvPr id="36" name="Rounded Rectangle 35"/>
              <p:cNvSpPr/>
              <p:nvPr/>
            </p:nvSpPr>
            <p:spPr>
              <a:xfrm>
                <a:off x="6733755" y="4612730"/>
                <a:ext cx="5209210" cy="606256"/>
              </a:xfrm>
              <a:prstGeom prst="roundRect">
                <a:avLst>
                  <a:gd name="adj" fmla="val 17722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692290" y="4468151"/>
                <a:ext cx="5256567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นักเรียนเลือกทำกิจกรรมใด เพราะเหตุใดจึงเลือกทำกิจกรรมนี้</a:t>
                </a: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6478569" y="4400270"/>
              <a:ext cx="732249" cy="732249"/>
              <a:chOff x="6898636" y="5379984"/>
              <a:chExt cx="732249" cy="732249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6898636" y="5379984"/>
                <a:ext cx="732249" cy="732249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6992185" y="5524281"/>
                <a:ext cx="57047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latin typeface="TH Sarabun New" pitchFamily="34" charset="-34"/>
                    <a:cs typeface="TH Sarabun New" pitchFamily="34" charset="-34"/>
                  </a:rPr>
                  <a:t>?</a:t>
                </a:r>
                <a:endParaRPr lang="en-US" sz="2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6079819"/>
              </p:ext>
            </p:extLst>
          </p:nvPr>
        </p:nvGraphicFramePr>
        <p:xfrm>
          <a:off x="489257" y="4401802"/>
          <a:ext cx="5933314" cy="228600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0827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838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977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6888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23747">
                <a:tc>
                  <a:txBody>
                    <a:bodyPr/>
                    <a:lstStyle/>
                    <a:p>
                      <a:pPr algn="ctr"/>
                      <a:r>
                        <a:rPr lang="th-TH" sz="2400" b="0" dirty="0">
                          <a:latin typeface="TH Sarabun New" pitchFamily="34" charset="-34"/>
                          <a:cs typeface="TH Sarabun New" pitchFamily="34" charset="-34"/>
                        </a:rPr>
                        <a:t>ชื่อเล่น</a:t>
                      </a:r>
                      <a:endParaRPr lang="en-US" sz="2400" b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0" dirty="0">
                          <a:latin typeface="TH Sarabun New" pitchFamily="34" charset="-34"/>
                          <a:cs typeface="TH Sarabun New" pitchFamily="34" charset="-34"/>
                        </a:rPr>
                        <a:t>วันคล้ายวันเกิด</a:t>
                      </a:r>
                      <a:endParaRPr lang="en-US" sz="2400" b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0" dirty="0">
                          <a:latin typeface="TH Sarabun New" pitchFamily="34" charset="-34"/>
                          <a:cs typeface="TH Sarabun New" pitchFamily="34" charset="-34"/>
                        </a:rPr>
                        <a:t>สีที่ชอบ</a:t>
                      </a:r>
                      <a:endParaRPr lang="en-US" sz="2400" b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0" dirty="0">
                          <a:latin typeface="TH Sarabun New" pitchFamily="34" charset="-34"/>
                          <a:cs typeface="TH Sarabun New" pitchFamily="34" charset="-34"/>
                        </a:rPr>
                        <a:t>อาหารที่ชอบ</a:t>
                      </a:r>
                      <a:endParaRPr lang="en-US" sz="2400" b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3747">
                <a:tc>
                  <a:txBody>
                    <a:bodyPr/>
                    <a:lstStyle/>
                    <a:p>
                      <a:pPr algn="ctr"/>
                      <a:r>
                        <a:rPr lang="th-TH" sz="2400" b="0" dirty="0">
                          <a:latin typeface="TH Sarabun New" pitchFamily="34" charset="-34"/>
                          <a:cs typeface="TH Sarabun New" pitchFamily="34" charset="-34"/>
                        </a:rPr>
                        <a:t>แอม</a:t>
                      </a:r>
                      <a:endParaRPr lang="en-US" sz="2400" b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0" dirty="0">
                          <a:latin typeface="TH Sarabun New" pitchFamily="34" charset="-34"/>
                          <a:cs typeface="TH Sarabun New" pitchFamily="34" charset="-34"/>
                        </a:rPr>
                        <a:t>25 ธ.ค. 51</a:t>
                      </a:r>
                      <a:endParaRPr lang="en-US" sz="2400" b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0" dirty="0">
                          <a:latin typeface="TH Sarabun New" pitchFamily="34" charset="-34"/>
                          <a:cs typeface="TH Sarabun New" pitchFamily="34" charset="-34"/>
                        </a:rPr>
                        <a:t>ฟ้า</a:t>
                      </a:r>
                      <a:endParaRPr lang="en-US" sz="2400" b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0" dirty="0">
                          <a:latin typeface="TH Sarabun New" pitchFamily="34" charset="-34"/>
                          <a:cs typeface="TH Sarabun New" pitchFamily="34" charset="-34"/>
                        </a:rPr>
                        <a:t>ข้าวกะเพราไก่</a:t>
                      </a:r>
                      <a:endParaRPr lang="en-US" sz="2400" b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3747">
                <a:tc>
                  <a:txBody>
                    <a:bodyPr/>
                    <a:lstStyle/>
                    <a:p>
                      <a:pPr algn="ctr"/>
                      <a:r>
                        <a:rPr lang="th-TH" sz="2400" b="0" dirty="0">
                          <a:latin typeface="TH Sarabun New" pitchFamily="34" charset="-34"/>
                          <a:cs typeface="TH Sarabun New" pitchFamily="34" charset="-34"/>
                        </a:rPr>
                        <a:t>ฝ้าย</a:t>
                      </a:r>
                      <a:endParaRPr lang="en-US" sz="2400" b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0" dirty="0">
                          <a:latin typeface="TH Sarabun New" pitchFamily="34" charset="-34"/>
                          <a:cs typeface="TH Sarabun New" pitchFamily="34" charset="-34"/>
                        </a:rPr>
                        <a:t>22 มี.ค. 51</a:t>
                      </a:r>
                      <a:endParaRPr lang="en-US" sz="2400" b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0" dirty="0">
                          <a:latin typeface="TH Sarabun New" pitchFamily="34" charset="-34"/>
                          <a:cs typeface="TH Sarabun New" pitchFamily="34" charset="-34"/>
                        </a:rPr>
                        <a:t>เหลือง</a:t>
                      </a:r>
                      <a:endParaRPr lang="en-US" sz="2400" b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0" dirty="0">
                          <a:latin typeface="TH Sarabun New" pitchFamily="34" charset="-34"/>
                          <a:cs typeface="TH Sarabun New" pitchFamily="34" charset="-34"/>
                        </a:rPr>
                        <a:t>ผัดเผ็ดปลาดุก</a:t>
                      </a:r>
                      <a:endParaRPr lang="en-US" sz="2400" b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3747">
                <a:tc>
                  <a:txBody>
                    <a:bodyPr/>
                    <a:lstStyle/>
                    <a:p>
                      <a:pPr algn="ctr"/>
                      <a:r>
                        <a:rPr lang="th-TH" sz="2400" b="0" dirty="0">
                          <a:latin typeface="TH Sarabun New" pitchFamily="34" charset="-34"/>
                          <a:cs typeface="TH Sarabun New" pitchFamily="34" charset="-34"/>
                        </a:rPr>
                        <a:t>มิน</a:t>
                      </a:r>
                      <a:endParaRPr lang="en-US" sz="2400" b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0" dirty="0">
                          <a:latin typeface="TH Sarabun New" pitchFamily="34" charset="-34"/>
                          <a:cs typeface="TH Sarabun New" pitchFamily="34" charset="-34"/>
                        </a:rPr>
                        <a:t>14 ส.ค. 51</a:t>
                      </a:r>
                      <a:endParaRPr lang="en-US" sz="2400" b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0" dirty="0">
                          <a:latin typeface="TH Sarabun New" pitchFamily="34" charset="-34"/>
                          <a:cs typeface="TH Sarabun New" pitchFamily="34" charset="-34"/>
                        </a:rPr>
                        <a:t>ชมพู</a:t>
                      </a:r>
                      <a:endParaRPr lang="en-US" sz="2400" b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0" dirty="0">
                          <a:latin typeface="TH Sarabun New" pitchFamily="34" charset="-34"/>
                          <a:cs typeface="TH Sarabun New" pitchFamily="34" charset="-34"/>
                        </a:rPr>
                        <a:t>ก๋วยเตี๋ยวไก่มะระ</a:t>
                      </a:r>
                      <a:endParaRPr lang="en-US" sz="2400" b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23747">
                <a:tc>
                  <a:txBody>
                    <a:bodyPr/>
                    <a:lstStyle/>
                    <a:p>
                      <a:pPr algn="ctr"/>
                      <a:r>
                        <a:rPr lang="th-TH" sz="2400" b="0" dirty="0">
                          <a:latin typeface="TH Sarabun New" pitchFamily="34" charset="-34"/>
                          <a:cs typeface="TH Sarabun New" pitchFamily="34" charset="-34"/>
                        </a:rPr>
                        <a:t>แม็ก</a:t>
                      </a:r>
                      <a:endParaRPr lang="en-US" sz="2400" b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0" dirty="0">
                          <a:latin typeface="TH Sarabun New" pitchFamily="34" charset="-34"/>
                          <a:cs typeface="TH Sarabun New" pitchFamily="34" charset="-34"/>
                        </a:rPr>
                        <a:t>7 พ.ค. 51</a:t>
                      </a:r>
                      <a:endParaRPr lang="en-US" sz="2400" b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0" dirty="0">
                          <a:latin typeface="TH Sarabun New" pitchFamily="34" charset="-34"/>
                          <a:cs typeface="TH Sarabun New" pitchFamily="34" charset="-34"/>
                        </a:rPr>
                        <a:t>ส้ม</a:t>
                      </a:r>
                      <a:endParaRPr lang="en-US" sz="2400" b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0" dirty="0">
                          <a:latin typeface="TH Sarabun New" pitchFamily="34" charset="-34"/>
                          <a:cs typeface="TH Sarabun New" pitchFamily="34" charset="-34"/>
                        </a:rPr>
                        <a:t>แกงส้ม</a:t>
                      </a:r>
                      <a:endParaRPr lang="en-US" sz="2400" b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863739" y="5629592"/>
            <a:ext cx="4775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u="sng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ตอบ</a:t>
            </a:r>
            <a:r>
              <a: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 เลือกกิจกรรมที่ 3 เพราะอยากรู้จักเพื่อนให้มากขึ้น</a:t>
            </a:r>
            <a:endParaRPr lang="en-US" sz="2400" b="1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75535" y="1005532"/>
            <a:ext cx="5661756" cy="646331"/>
            <a:chOff x="847685" y="1005532"/>
            <a:chExt cx="5764124" cy="646331"/>
          </a:xfrm>
        </p:grpSpPr>
        <p:grpSp>
          <p:nvGrpSpPr>
            <p:cNvPr id="4" name="Group 3"/>
            <p:cNvGrpSpPr/>
            <p:nvPr/>
          </p:nvGrpSpPr>
          <p:grpSpPr>
            <a:xfrm>
              <a:off x="847685" y="1005532"/>
              <a:ext cx="1532260" cy="646331"/>
              <a:chOff x="847685" y="1005532"/>
              <a:chExt cx="1532260" cy="646331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847685" y="1076435"/>
                <a:ext cx="1532260" cy="520931"/>
              </a:xfrm>
              <a:prstGeom prst="roundRect">
                <a:avLst/>
              </a:prstGeom>
              <a:solidFill>
                <a:srgbClr val="FEE3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" name="TextBox 1"/>
              <p:cNvSpPr txBox="1"/>
              <p:nvPr/>
            </p:nvSpPr>
            <p:spPr>
              <a:xfrm>
                <a:off x="947887" y="1005532"/>
                <a:ext cx="128716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วัตถุประสงค์</a:t>
                </a:r>
                <a:endParaRPr lang="th-TH" sz="2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2441180" y="1022072"/>
              <a:ext cx="417062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มี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ความรู้ความเข้าใจในการรวบรวมข้อมูลได้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908640" y="1062376"/>
            <a:ext cx="6104519" cy="1154162"/>
            <a:chOff x="5908640" y="1062376"/>
            <a:chExt cx="6104519" cy="1154162"/>
          </a:xfrm>
        </p:grpSpPr>
        <p:grpSp>
          <p:nvGrpSpPr>
            <p:cNvPr id="8" name="Group 7"/>
            <p:cNvGrpSpPr/>
            <p:nvPr/>
          </p:nvGrpSpPr>
          <p:grpSpPr>
            <a:xfrm>
              <a:off x="5908640" y="1064299"/>
              <a:ext cx="1532260" cy="609336"/>
              <a:chOff x="6202562" y="1064299"/>
              <a:chExt cx="1532260" cy="609336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6202562" y="1152704"/>
                <a:ext cx="1532260" cy="520931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376795" y="1064299"/>
                <a:ext cx="1207382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วัสดุ</a:t>
                </a: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อุปกรณ์</a:t>
                </a:r>
                <a:endParaRPr lang="th-TH" sz="2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7484355" y="1062376"/>
              <a:ext cx="4528804" cy="11541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+mj-lt"/>
                <a:buAutoNum type="arabicPeriod"/>
              </a:pP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สมุด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สำหรับจดบันทึก หรือแบบฝึกหัด 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	1  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เล่ม</a:t>
              </a:r>
            </a:p>
            <a:p>
              <a:pPr marL="342900" indent="-342900">
                <a:lnSpc>
                  <a:spcPct val="150000"/>
                </a:lnSpc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ปากกา			       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	1  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ด้าม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71508" y="1648341"/>
            <a:ext cx="11371456" cy="2862322"/>
            <a:chOff x="571508" y="1735429"/>
            <a:chExt cx="11371456" cy="2862322"/>
          </a:xfrm>
        </p:grpSpPr>
        <p:sp>
          <p:nvSpPr>
            <p:cNvPr id="32" name="TextBox 31"/>
            <p:cNvSpPr txBox="1"/>
            <p:nvPr/>
          </p:nvSpPr>
          <p:spPr>
            <a:xfrm>
              <a:off x="2143561" y="1735429"/>
              <a:ext cx="9799403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นักเรียน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เลือกทำกิจกรรม  1  กิจกรรม  ดังนี้</a:t>
              </a:r>
            </a:p>
            <a:p>
              <a:pPr marL="457200" indent="-457200">
                <a:lnSpc>
                  <a:spcPct val="150000"/>
                </a:lnSpc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นักเรียนเดินทางไปโรงเรียน มีค่าใช้จ่ายอะไรบ้าง บันทึกค่าใช้จ่ายแต่ละวันเป็นเวลา 1 เดือนในรูปแบบตาราง</a:t>
              </a:r>
            </a:p>
            <a:p>
              <a:pPr marL="457200" indent="-457200">
                <a:lnSpc>
                  <a:spcPct val="150000"/>
                </a:lnSpc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นักเรียนเขียนรูปแบบการจัดเก็บข้อมูลคะแนนแต่ละวิชาของตนเองในภาคการศึกษานี้  เพื่อให้ค้นหาได้ง่าย</a:t>
              </a:r>
            </a:p>
            <a:p>
              <a:pPr marL="457200" indent="-457200">
                <a:lnSpc>
                  <a:spcPct val="150000"/>
                </a:lnSpc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นักเรียนเขียนรูปแบบการเก็บข้อมูลของเพื่อนแต่ละคน เช่น ชื่อเล่น วันคล้ายวันเกิด สิ่งที่ชื่นชอบ เพื่อให้ค้นหาได้ง่าย</a:t>
              </a:r>
            </a:p>
            <a:p>
              <a:pPr marL="457200" indent="-457200">
                <a:lnSpc>
                  <a:spcPct val="150000"/>
                </a:lnSpc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หากนักเรียนต้องการรวบรวมข้อมูลเกี่ยวกับต้นไม้ในโรงเรียน  นักเรียนจะมีวิธีการรวบรวมและบันทึกอย่างไร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71508" y="1844289"/>
              <a:ext cx="1532260" cy="600164"/>
              <a:chOff x="847685" y="2228330"/>
              <a:chExt cx="1532260" cy="600164"/>
            </a:xfrm>
          </p:grpSpPr>
          <p:sp>
            <p:nvSpPr>
              <p:cNvPr id="34" name="Rounded Rectangle 33"/>
              <p:cNvSpPr/>
              <p:nvPr/>
            </p:nvSpPr>
            <p:spPr>
              <a:xfrm>
                <a:off x="847685" y="2271874"/>
                <a:ext cx="1532260" cy="520931"/>
              </a:xfrm>
              <a:prstGeom prst="roundRect">
                <a:avLst/>
              </a:prstGeom>
              <a:solidFill>
                <a:srgbClr val="A9E1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051362" y="2228330"/>
                <a:ext cx="1176456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วิธี</a:t>
                </a: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ปฏิบัติ</a:t>
                </a:r>
                <a:endParaRPr lang="th-TH" sz="2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742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912" y="3308897"/>
            <a:ext cx="3956850" cy="323319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rgbClr val="EBBB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1" y="90158"/>
            <a:ext cx="35637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การนำเสนอข้อมูล</a:t>
            </a:r>
            <a:endParaRPr lang="en-US" sz="54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rgbClr val="B980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49219" y="1170985"/>
            <a:ext cx="1129508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	ข้อมูล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ที่รวบรวมได้สามารถนำเสนอได้หลายรูปแบบ การรวบรวมข้อมูลนั้นเราอาจได้ข้อมูลมาหลายรูปแบบ หลายลักษณะ  ดังนั้น เมื่อต้องการนำเสนอข้อมูลที่ได้มาจะต้องประมวลผล และเลือกวิธีการนำเสนอที่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เหมาะสม</a:t>
            </a:r>
            <a:endParaRPr lang="th-TH" sz="2800" dirty="0">
              <a:latin typeface="TH Sarabun New" pitchFamily="34" charset="-34"/>
              <a:cs typeface="TH Sarabun New" pitchFamily="34" charset="-34"/>
            </a:endParaRPr>
          </a:p>
          <a:p>
            <a:pPr>
              <a:lnSpc>
                <a:spcPct val="150000"/>
              </a:lnSpc>
            </a:pPr>
            <a:r>
              <a:rPr lang="th-TH" sz="28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ตัวอย่างที่ 1  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นักเรียนออกไปสำรวจข้อมูลเกี่ยวกับเพื่อน ๆ ที่เล่นกีฬาอยู่ในสนาม </a:t>
            </a:r>
            <a:br>
              <a:rPr lang="th-TH" sz="28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นักเรียนอาจประมวลผลข้อมูลที่ได้โดยการจัดกลุ่ม แล้วหาผลรวม 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เช่น</a:t>
            </a:r>
            <a:endParaRPr lang="th-TH" sz="28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901845" y="3522172"/>
            <a:ext cx="6555031" cy="2138400"/>
            <a:chOff x="788592" y="3522172"/>
            <a:chExt cx="6555031" cy="2138400"/>
          </a:xfrm>
        </p:grpSpPr>
        <p:sp>
          <p:nvSpPr>
            <p:cNvPr id="4" name="Rounded Rectangle 3"/>
            <p:cNvSpPr/>
            <p:nvPr/>
          </p:nvSpPr>
          <p:spPr>
            <a:xfrm>
              <a:off x="788592" y="3522172"/>
              <a:ext cx="5508168" cy="21384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EBBB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15099" y="3696291"/>
              <a:ext cx="6328524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8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เพื่อน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ที่เล่นฟุตบอล	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	มี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จำนวน	     18	คน</a:t>
              </a:r>
            </a:p>
            <a:p>
              <a:pPr>
                <a:lnSpc>
                  <a:spcPct val="150000"/>
                </a:lnSpc>
              </a:pP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เพื่อน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ที่วิ่งเล่น		มีจำนวน	       6	คน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51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4264</TotalTime>
  <Words>2132</Words>
  <Application>Microsoft Office PowerPoint</Application>
  <PresentationFormat>Custom</PresentationFormat>
  <Paragraphs>362</Paragraphs>
  <Slides>58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58</vt:i4>
      </vt:variant>
    </vt:vector>
  </HeadingPairs>
  <TitlesOfParts>
    <vt:vector size="65" baseType="lpstr">
      <vt:lpstr>Arial</vt:lpstr>
      <vt:lpstr>Angsana New</vt:lpstr>
      <vt:lpstr>Calibri</vt:lpstr>
      <vt:lpstr>Sarabun</vt:lpstr>
      <vt:lpstr>TH Sarabun New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Pawarit Methanan</dc:creator>
  <cp:lastModifiedBy>Sopin</cp:lastModifiedBy>
  <cp:revision>268</cp:revision>
  <dcterms:created xsi:type="dcterms:W3CDTF">2019-06-29T08:36:18Z</dcterms:created>
  <dcterms:modified xsi:type="dcterms:W3CDTF">2020-01-06T07:02:49Z</dcterms:modified>
</cp:coreProperties>
</file>