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8"/>
  </p:notesMasterIdLst>
  <p:sldIdLst>
    <p:sldId id="427" r:id="rId3"/>
    <p:sldId id="259" r:id="rId4"/>
    <p:sldId id="300" r:id="rId5"/>
    <p:sldId id="407" r:id="rId6"/>
    <p:sldId id="408" r:id="rId7"/>
    <p:sldId id="409" r:id="rId8"/>
    <p:sldId id="410" r:id="rId9"/>
    <p:sldId id="314" r:id="rId10"/>
    <p:sldId id="332" r:id="rId11"/>
    <p:sldId id="411" r:id="rId12"/>
    <p:sldId id="412" r:id="rId13"/>
    <p:sldId id="413" r:id="rId14"/>
    <p:sldId id="414" r:id="rId15"/>
    <p:sldId id="415" r:id="rId16"/>
    <p:sldId id="416" r:id="rId17"/>
    <p:sldId id="417" r:id="rId18"/>
    <p:sldId id="418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426" r:id="rId27"/>
  </p:sldIdLst>
  <p:sldSz cx="12192000" cy="6858000"/>
  <p:notesSz cx="6858000" cy="9144000"/>
  <p:embeddedFontLst>
    <p:embeddedFont>
      <p:font typeface="Angsana New" pitchFamily="18" charset="-34"/>
      <p:regular r:id="rId29"/>
      <p:bold r:id="rId30"/>
      <p:italic r:id="rId31"/>
      <p:boldItalic r:id="rId32"/>
    </p:embeddedFont>
    <p:embeddedFont>
      <p:font typeface="Browallia New" pitchFamily="34" charset="-34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TH Sarabun New" pitchFamily="34" charset="-34"/>
      <p:regular r:id="rId41"/>
      <p:bold r:id="rId42"/>
      <p:italic r:id="rId43"/>
      <p:boldItalic r:id="rId44"/>
    </p:embeddedFont>
    <p:embeddedFont>
      <p:font typeface="Calibri Light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CEC"/>
    <a:srgbClr val="B598C8"/>
    <a:srgbClr val="FFFEFB"/>
    <a:srgbClr val="DBF1FE"/>
    <a:srgbClr val="5DC1FF"/>
    <a:srgbClr val="15A6FF"/>
    <a:srgbClr val="ABDFFF"/>
    <a:srgbClr val="8FD4FF"/>
    <a:srgbClr val="0072BB"/>
    <a:srgbClr val="FE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1" autoAdjust="0"/>
    <p:restoredTop sz="94660"/>
  </p:normalViewPr>
  <p:slideViewPr>
    <p:cSldViewPr snapToGrid="0">
      <p:cViewPr>
        <p:scale>
          <a:sx n="88" d="100"/>
          <a:sy n="88" d="100"/>
        </p:scale>
        <p:origin x="-54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2985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26946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57523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28249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7424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20337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4726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2906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79105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11990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215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6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6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910166"/>
            <a:chOff x="0" y="0"/>
            <a:chExt cx="12192000" cy="69101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"/>
            <a:stretch/>
          </p:blipFill>
          <p:spPr>
            <a:xfrm>
              <a:off x="5654350" y="5462594"/>
              <a:ext cx="6537650" cy="139540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" b="847"/>
            <a:stretch/>
          </p:blipFill>
          <p:spPr>
            <a:xfrm>
              <a:off x="0" y="2805361"/>
              <a:ext cx="1586204" cy="40526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"/>
              <a:ext cx="5783415" cy="2818826"/>
            </a:xfrm>
            <a:prstGeom prst="rect">
              <a:avLst/>
            </a:prstGeom>
            <a:solidFill>
              <a:srgbClr val="AAC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379" y="275860"/>
              <a:ext cx="427072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1500" b="1" dirty="0" smtClean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เทคโนโลยี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1045" y="3740067"/>
              <a:ext cx="158686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0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14449" y="3940412"/>
              <a:ext cx="37000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5400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ชั้นประถมศึกษาปีที่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5454" y="1540896"/>
              <a:ext cx="4190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6000" b="1" dirty="0" smtClean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th-TH" sz="6000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วิทยาการคำนวณ)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12" b="10080"/>
            <a:stretch/>
          </p:blipFill>
          <p:spPr>
            <a:xfrm>
              <a:off x="5654351" y="0"/>
              <a:ext cx="6537649" cy="551235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6425" y="275860"/>
              <a:ext cx="1083470" cy="994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44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82826" y="1301868"/>
            <a:ext cx="110101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กำหนดรหัสผ่านให้กับโปรแกรมต่าง ๆ ไม่ควรใช้รหัสผ่านที่คาดเดาได้ง่าย การตั้งรหัสผ่านมีแนวทาง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</a:p>
          <a:p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ควร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เป็นตัวอักษรและตัวเลขที่ผู้ใช้จำง่าย แต่คาดเดาได้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ยาก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เลือกใช้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ตัวอักษรตัวพิมพ์ใหญ่ ตัวพิมพ์เล็ก และตัวเลขผสมกันเป็น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รหัสผ่าน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รหัสผ่าน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ที่ยาวยิ่งมีความปลอดภัย เนื่องจากคาดเดาได้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ยาก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ควรใช้วันเดือนปีเกิดหรือหมายเลขโทรศัพท์เคลื่อนที่ในการกำหนด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รหัสผ่าน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ใช้เป็นภาษาที่อ่าน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ควรใช้รหัสผ่านซ้ำกับซอฟต์แวร์หรืออุปกรณ์หลาย ๆ อุปกรณ์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ถ้าผู้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ไม่หวัง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ดีทราบรหัสผ่านของเรา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ทำให้เข้าถึงอุปกรณ์และข้อมูล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ได้ทั้งหมด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66" y="5328391"/>
            <a:ext cx="970831" cy="97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4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05" y="2223207"/>
            <a:ext cx="4902563" cy="3516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89857" y="338400"/>
            <a:ext cx="10731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แม้ว่ารหัสผ่านจะทำให้ใช้งานได้เป็นส่วนตัวมากขึ้น แต่ไม่ควรบันทึกรหัสผ่านไว้ในอุปกรณ์หรือ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ซอฟต์แวร์ต่าง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ๆ โดยทั่วไปแล้วการกำหนดรหัสผ่านจะให้ยืนยันซ้ำ ว่าต้องการรหัสผ่านตามที่ตั้งไว้หรือไม่ ถ้าลืมรหัสผ่านซอฟต์แวร์หรือเว็บไซต์บางเว็บไซต์จะมีวิธีการกำหนดรหัสผ่านใหม่ โดยการถามคำถามหรือติดต่อกลับมาทางโทรศัพท์ หรือจดหมายอิเล็กทรอนิกส์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 ใน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การกำหนดรหัสผ่านควรให้ข้อมูลที่สำคัญให้ครบถ้วน สำหรับอุปกรณ์สมัยใหม่สามารถเข้าถึงข้อมูลหรือใช้รหัสผ่านด้วยลายนิ้วมือได้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DA838D88-858E-AD41-9D02-C4BC5C957BD8}"/>
              </a:ext>
            </a:extLst>
          </p:cNvPr>
          <p:cNvSpPr>
            <a:spLocks noChangeAspect="1"/>
          </p:cNvSpPr>
          <p:nvPr/>
        </p:nvSpPr>
        <p:spPr>
          <a:xfrm>
            <a:off x="6302202" y="2743973"/>
            <a:ext cx="2370008" cy="976989"/>
          </a:xfrm>
          <a:prstGeom prst="roundRect">
            <a:avLst>
              <a:gd name="adj" fmla="val 22014"/>
            </a:avLst>
          </a:prstGeom>
          <a:solidFill>
            <a:srgbClr val="5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3491E193-2575-9541-8423-EB037F7D2674}"/>
              </a:ext>
            </a:extLst>
          </p:cNvPr>
          <p:cNvSpPr/>
          <p:nvPr/>
        </p:nvSpPr>
        <p:spPr>
          <a:xfrm>
            <a:off x="6232849" y="3108305"/>
            <a:ext cx="5573485" cy="2235357"/>
          </a:xfrm>
          <a:prstGeom prst="roundRect">
            <a:avLst>
              <a:gd name="adj" fmla="val 10124"/>
            </a:avLst>
          </a:prstGeom>
          <a:solidFill>
            <a:srgbClr val="AB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DAED9C-4307-5246-A92E-B253F16D79EB}"/>
              </a:ext>
            </a:extLst>
          </p:cNvPr>
          <p:cNvSpPr txBox="1"/>
          <p:nvPr/>
        </p:nvSpPr>
        <p:spPr>
          <a:xfrm>
            <a:off x="6456784" y="3404671"/>
            <a:ext cx="5349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Face ID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เป็นการตรวจสอบตัวตนของผู้ใช้ ซึ่งเป็นการตั้งรหัสผ่านรูปแบบหนึ่ง โดยยิงรังสีอินฟราเรดออกไปและใช้การ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ของใบหน้า แม้ว่าหน้าตาจะเปลี่ยนไปเล็กน้อย เปลี่ยนทรงผม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ใส่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แว่น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Face ID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ก็ยังคงสามารถตรวจสอบได้ นิยมใช้ในโทรศัพท์เคลื่อนที่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639AE3C-B87A-474D-8CB4-FB06421F4EE4}"/>
              </a:ext>
            </a:extLst>
          </p:cNvPr>
          <p:cNvSpPr txBox="1"/>
          <p:nvPr/>
        </p:nvSpPr>
        <p:spPr>
          <a:xfrm>
            <a:off x="6877236" y="2719026"/>
            <a:ext cx="168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ความรู้รอบโลก</a:t>
            </a:r>
            <a:endParaRPr lang="th-TH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83" y="2543974"/>
            <a:ext cx="862331" cy="8343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DAED9C-4307-5246-A92E-B253F16D79EB}"/>
              </a:ext>
            </a:extLst>
          </p:cNvPr>
          <p:cNvSpPr txBox="1"/>
          <p:nvPr/>
        </p:nvSpPr>
        <p:spPr>
          <a:xfrm>
            <a:off x="2169432" y="5735160"/>
            <a:ext cx="1452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การตั้งรหัสผ่านที่ดี</a:t>
            </a:r>
          </a:p>
        </p:txBody>
      </p:sp>
    </p:spTree>
    <p:extLst>
      <p:ext uri="{BB962C8B-B14F-4D97-AF65-F5344CB8AC3E}">
        <p14:creationId xmlns:p14="http://schemas.microsoft.com/office/powerpoint/2010/main" val="267225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9710" y="171494"/>
            <a:ext cx="4424290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4" y="191329"/>
            <a:ext cx="61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กำหนดรหัสผ่านกันเถอะ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200" y="914367"/>
            <a:ext cx="9234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นักเรียนกำหนดรหัสผ่านขึ้นมา 3 ชุด แล้วตอบคำถาม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ต่อไปนี้</a:t>
            </a: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รหัสผ่าน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ที่ยาวมีข้อดีอย่างไร</a:t>
            </a: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อนาคตจะใช้สิ่งใดแทนรหัสผ่านได้บ้าง</a:t>
            </a: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ไม่มีการกำหนดรหัสผ่านจะเกิดอะไรขึ้น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10" y="2832149"/>
            <a:ext cx="5477334" cy="33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1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460" y="1823699"/>
            <a:ext cx="710293" cy="926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24" y="2785209"/>
            <a:ext cx="3537518" cy="3581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59" y="1728424"/>
            <a:ext cx="989124" cy="936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24" y="1748103"/>
            <a:ext cx="1183750" cy="998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15" y="1850019"/>
            <a:ext cx="1016803" cy="8892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2455200" y="183007"/>
            <a:ext cx="7394400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2960283" y="446196"/>
            <a:ext cx="625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อันตรายจากการติดตั้งซอฟต์แวร์บนอินเทอร์เน็ต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8F389FD-35BE-AA42-889C-9474A4716275}"/>
              </a:ext>
            </a:extLst>
          </p:cNvPr>
          <p:cNvSpPr/>
          <p:nvPr/>
        </p:nvSpPr>
        <p:spPr>
          <a:xfrm>
            <a:off x="9402894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FAA99B0-A716-7842-B1C3-F46320898792}"/>
              </a:ext>
            </a:extLst>
          </p:cNvPr>
          <p:cNvSpPr/>
          <p:nvPr/>
        </p:nvSpPr>
        <p:spPr>
          <a:xfrm>
            <a:off x="2555883" y="567713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xmlns="" id="{F6784A2C-38EB-C145-B6C9-2CA1E358108D}"/>
              </a:ext>
            </a:extLst>
          </p:cNvPr>
          <p:cNvSpPr>
            <a:spLocks noChangeAspect="1"/>
          </p:cNvSpPr>
          <p:nvPr/>
        </p:nvSpPr>
        <p:spPr>
          <a:xfrm>
            <a:off x="9465294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xmlns="" id="{25B4C0DE-C265-1E47-9DF7-4B1FB82B7D05}"/>
              </a:ext>
            </a:extLst>
          </p:cNvPr>
          <p:cNvSpPr>
            <a:spLocks noChangeAspect="1"/>
          </p:cNvSpPr>
          <p:nvPr/>
        </p:nvSpPr>
        <p:spPr>
          <a:xfrm>
            <a:off x="2621883" y="630113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9920057" y="3625110"/>
            <a:ext cx="1214455" cy="1832670"/>
            <a:chOff x="9223256" y="4451917"/>
            <a:chExt cx="1214455" cy="18326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72801" y="1654384"/>
            <a:ext cx="537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คอมพิวเตอร์เชื่อมต่ออินเทอร์เน็ตได้ง่าย และมีความเร็ว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สูง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ทำให้การประมวลผล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ของคอมพิวเตอร์ทำงาน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บนคลาวด์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วติ้ง 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Cloud Computing)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เรียกอีกชื่อหนึ่งว่า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ประมวลผลเป็นกลุ่มเมฆ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824000" y="5561987"/>
            <a:ext cx="717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ประมวลผลร่วมกันและใช้ทรัพยากรบางอย่างร่วมกันได้ รวมไปถึงการติดตั้งซอฟต์แวร์ หรือโปรแกรมต่าง ๆ จะใช้วิธีติดตั้งซอฟต์แวร์ที่เก็บไว้บนอินเทอร์เน็ตหรือบนระบบคลาวด์ ทำให้ไม่ต้อง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ใช้หน่วยความจำของคอมพิวเตอร์ในการ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ติดตั้งซอฟต์แวร์เหมือนในอดีต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5262600" y="2727432"/>
            <a:ext cx="1714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010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คลาวด์คอมพิวติ้ง</a:t>
            </a:r>
          </a:p>
          <a:p>
            <a:pPr algn="ctr" defTabSz="80010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Cloud Computing)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7071184" y="2728714"/>
            <a:ext cx="1714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010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การสำรองข้อมูล</a:t>
            </a:r>
          </a:p>
          <a:p>
            <a:pPr algn="ctr" defTabSz="80010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บนระบบคลาวด์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883132" y="2723442"/>
            <a:ext cx="1714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010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ระบบพัฒนา</a:t>
            </a:r>
          </a:p>
          <a:p>
            <a:pPr algn="ctr" defTabSz="80010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ด้านความปลอดภัย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0527285" y="2723442"/>
            <a:ext cx="1714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010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พื้นที่จัดเก็บข้อมูล</a:t>
            </a:r>
          </a:p>
          <a:p>
            <a:pPr algn="ctr" defTabSz="80010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แบบออนไลน์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5335200" y="3682899"/>
            <a:ext cx="3939315" cy="1123200"/>
          </a:xfrm>
          <a:prstGeom prst="wedgeRoundRectCallout">
            <a:avLst>
              <a:gd name="adj1" fmla="val 67670"/>
              <a:gd name="adj2" fmla="val -18973"/>
              <a:gd name="adj3" fmla="val 16667"/>
            </a:avLst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5479419" y="3857714"/>
            <a:ext cx="3690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การติดตั้งโปรแกรมที่ไม่รู้จักบน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ส่งผลกระทบอย่างไร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764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DA838D88-858E-AD41-9D02-C4BC5C957BD8}"/>
              </a:ext>
            </a:extLst>
          </p:cNvPr>
          <p:cNvSpPr>
            <a:spLocks noChangeAspect="1"/>
          </p:cNvSpPr>
          <p:nvPr/>
        </p:nvSpPr>
        <p:spPr>
          <a:xfrm>
            <a:off x="2745968" y="3911168"/>
            <a:ext cx="2370008" cy="976989"/>
          </a:xfrm>
          <a:prstGeom prst="roundRect">
            <a:avLst>
              <a:gd name="adj" fmla="val 22014"/>
            </a:avLst>
          </a:prstGeom>
          <a:solidFill>
            <a:srgbClr val="E8A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491E193-2575-9541-8423-EB037F7D2674}"/>
              </a:ext>
            </a:extLst>
          </p:cNvPr>
          <p:cNvSpPr/>
          <p:nvPr/>
        </p:nvSpPr>
        <p:spPr>
          <a:xfrm>
            <a:off x="2683859" y="4265988"/>
            <a:ext cx="7336059" cy="1580412"/>
          </a:xfrm>
          <a:prstGeom prst="roundRect">
            <a:avLst>
              <a:gd name="adj" fmla="val 10124"/>
            </a:avLst>
          </a:prstGeom>
          <a:solidFill>
            <a:srgbClr val="F1D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DAED9C-4307-5246-A92E-B253F16D79EB}"/>
              </a:ext>
            </a:extLst>
          </p:cNvPr>
          <p:cNvSpPr txBox="1"/>
          <p:nvPr/>
        </p:nvSpPr>
        <p:spPr>
          <a:xfrm>
            <a:off x="2880000" y="4469615"/>
            <a:ext cx="7139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การปรับปรุงหรือการอัปเดตระบบปฏิบัติการคอมพิวเตอร์ เป็นการช่วยอุดช่อง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โหว่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แก้ไขบั๊กต่าง ๆ ภายในเครื่อง รวมถึงโปรแกรมสแกนไวรัสก็ควรตั้งค่าให้อัปเดตฐานข้อมูลสม่ำเสมอ และควรตรวจสอบไวรัสบนคอมพิวเตอร์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น้อยทุก ๆ 2 สัปดาห์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F6DCB363-F386-924C-8B54-2A62FBF2C786}"/>
              </a:ext>
            </a:extLst>
          </p:cNvPr>
          <p:cNvSpPr>
            <a:spLocks noChangeAspect="1"/>
          </p:cNvSpPr>
          <p:nvPr/>
        </p:nvSpPr>
        <p:spPr>
          <a:xfrm>
            <a:off x="2551632" y="3792789"/>
            <a:ext cx="697836" cy="698425"/>
          </a:xfrm>
          <a:prstGeom prst="roundRect">
            <a:avLst>
              <a:gd name="adj" fmla="val 28432"/>
            </a:avLst>
          </a:prstGeom>
          <a:solidFill>
            <a:srgbClr val="DE2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39AE3C-B87A-474D-8CB4-FB06421F4EE4}"/>
              </a:ext>
            </a:extLst>
          </p:cNvPr>
          <p:cNvSpPr txBox="1"/>
          <p:nvPr/>
        </p:nvSpPr>
        <p:spPr>
          <a:xfrm>
            <a:off x="3321002" y="3904881"/>
            <a:ext cx="168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ปลอดภัยไว้ก่อน</a:t>
            </a: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xmlns="" id="{C9D9E74C-E818-1642-8337-51A314B671F0}"/>
              </a:ext>
            </a:extLst>
          </p:cNvPr>
          <p:cNvSpPr/>
          <p:nvPr/>
        </p:nvSpPr>
        <p:spPr>
          <a:xfrm>
            <a:off x="2661126" y="3906429"/>
            <a:ext cx="461665" cy="461665"/>
          </a:xfrm>
          <a:prstGeom prst="plus">
            <a:avLst>
              <a:gd name="adj" fmla="val 331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336758" y="255473"/>
            <a:ext cx="945604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ซอฟต์แวร์หรือโปรแกรมต่าง ๆ ที่เป็นอันตรายหรือส่งผลเสียต่อการใช้งานทำให้ไม่สะดวกต่อการใช้งานมีหลายประเภท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ไวรัส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Virus)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โทรจัน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Trojan)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สปายแวร์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Spyware)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วอร์ม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Worm)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เราเรียกกลุ่มของโปรแกรม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เหล่านี้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ที่ออกแบบมา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เพื่อมุ่งร้ายต่อคอมพิวเตอร์ว่า มัลแวร์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Malware)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 การป้องกัน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เบื้องต้นสามารถ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ทำได้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</a:p>
          <a:p>
            <a:pPr defTabSz="80010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001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อัป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เดตซอฟต์แวร์ระบบปฏิบัติการอย่าง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สม่ำเสมอ</a:t>
            </a:r>
          </a:p>
          <a:p>
            <a:pPr marL="457200" indent="-457200" defTabSz="8001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ติดตั้ง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โปรแกรมป้องกันมัลแวร์ใน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</a:t>
            </a:r>
          </a:p>
          <a:p>
            <a:pPr marL="457200" indent="-457200" defTabSz="8001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คลิกข้อความที่แสดงโฆษณาหรือหน้าโปรแกรมต่าง ๆ ที่แปลกปลอมระหว่างการใช้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งาน</a:t>
            </a:r>
          </a:p>
          <a:p>
            <a:pPr marL="457200" indent="-457200" defTabSz="8001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ดาวน์โหลดโปรแกรมจากแหล่งที่ไม่น่าเชื่อถือมาติดตั้งใน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</a:t>
            </a:r>
          </a:p>
          <a:p>
            <a:pPr marL="457200" indent="-457200" defTabSz="8001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เปิดอีเมล์หรือไฟล์แนบต่าง ๆ ที่ไม่รู้จัก</a:t>
            </a:r>
          </a:p>
        </p:txBody>
      </p:sp>
    </p:spTree>
    <p:extLst>
      <p:ext uri="{BB962C8B-B14F-4D97-AF65-F5344CB8AC3E}">
        <p14:creationId xmlns:p14="http://schemas.microsoft.com/office/powerpoint/2010/main" val="206020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40000" y="2368800"/>
            <a:ext cx="2905401" cy="2224800"/>
          </a:xfrm>
          <a:prstGeom prst="roundRect">
            <a:avLst>
              <a:gd name="adj" fmla="val 15372"/>
            </a:avLst>
          </a:prstGeom>
          <a:solidFill>
            <a:srgbClr val="E6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279710" y="171494"/>
            <a:ext cx="4424290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4" y="191329"/>
            <a:ext cx="61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ทำความรู้จักกับมัลแวร์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200" y="914367"/>
            <a:ext cx="98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นักเรียนค้นหาข้อมูลเกี่ยวกับลักษณะของมัลแวร์ต่อไปนี้ จากนั้นบันทึก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คำตอบเป็น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แผนภาพ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ความคิด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616" y="1570265"/>
            <a:ext cx="5495005" cy="46417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635122" y="2598459"/>
            <a:ext cx="27102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ไวรัสคอมพิวเตอร์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Virus)</a:t>
            </a:r>
          </a:p>
          <a:p>
            <a:pPr defTabSz="800100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โทรจัน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Trojan)</a:t>
            </a:r>
          </a:p>
          <a:p>
            <a:pPr defTabSz="800100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สปายแวร์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Spyware)</a:t>
            </a:r>
          </a:p>
          <a:p>
            <a:pPr defTabSz="800100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วอร์ม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Worm)</a:t>
            </a:r>
          </a:p>
        </p:txBody>
      </p:sp>
    </p:spTree>
    <p:extLst>
      <p:ext uri="{BB962C8B-B14F-4D97-AF65-F5344CB8AC3E}">
        <p14:creationId xmlns:p14="http://schemas.microsoft.com/office/powerpoint/2010/main" val="18044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6137" y="418823"/>
            <a:ext cx="8212975" cy="769441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164" y="1582518"/>
            <a:ext cx="85297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ข้อมูลส่วนตัวในข้อใดไม่ควรเปิดเผยให้ผู้อื่น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ทราบ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นามสกุล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หมายเลข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โทรศัพท์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ประวัติ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การศึกษา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เลข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ประจำตัวประชาชน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4721" y="1426244"/>
            <a:ext cx="893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</a:t>
            </a:r>
            <a:r>
              <a:rPr lang="en-US" sz="3600" b="1" dirty="0" smtClean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 </a:t>
            </a:r>
            <a:r>
              <a:rPr lang="th-TH" sz="36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การใช้เทคโนโลยีสารสนเทศร่วมกันอย่างปลอดภัย</a:t>
            </a:r>
            <a:endParaRPr lang="en-US" sz="3600" b="1" dirty="0">
              <a:solidFill>
                <a:srgbClr val="7D95D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4641" y="596490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22066" y="2573438"/>
            <a:ext cx="5554135" cy="4202570"/>
            <a:chOff x="6422066" y="2050910"/>
            <a:chExt cx="5554135" cy="4202570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422066" y="2050910"/>
              <a:ext cx="5522238" cy="2019063"/>
            </a:xfrm>
            <a:prstGeom prst="wedgeRoundRectCallout">
              <a:avLst>
                <a:gd name="adj1" fmla="val 36574"/>
                <a:gd name="adj2" fmla="val 8270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3265" y="2127112"/>
              <a:ext cx="511048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เพราะเลขประจำตัวประชาชน ไม่ควรนำไปเปิดเผย อาจทำให้ผู้ไม่ประสงค์ดีนำไปทำธุรกรรมทาง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การเงิน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ที่ผิดกฎหมายได้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2471" y="4642631"/>
              <a:ext cx="1423730" cy="16108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6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650355"/>
            <a:ext cx="899884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บุคคลในข้อใดมีความเสี่ยงต่อการถูกขโมยข้อมูลส่วนตัวมาก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ฟ้าเข้าระบบอีเมล์โดยใส่รหัสผ่าน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น้ำ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ไม่เปิดอีเมล์หรือไฟล์แนบต่าง ๆ ที่ไม่รู้จัก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น้อยหน่า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ออกจากระบบเฟซบุ๊กทุกครั้งหลังใช้งาน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มด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บันทึกข้อมูลส่วนตัวไว้ในคอมพิวเตอร์ของโรงเรียน </a:t>
            </a:r>
          </a:p>
        </p:txBody>
      </p:sp>
      <p:sp>
        <p:nvSpPr>
          <p:cNvPr id="9" name="Oval 8"/>
          <p:cNvSpPr/>
          <p:nvPr/>
        </p:nvSpPr>
        <p:spPr>
          <a:xfrm>
            <a:off x="1123970" y="501652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	4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901543" y="1714968"/>
            <a:ext cx="5100099" cy="4392019"/>
            <a:chOff x="6901543" y="1714968"/>
            <a:chExt cx="5100099" cy="43920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58670" y="4496138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6901543" y="1714968"/>
              <a:ext cx="5074657" cy="1930828"/>
            </a:xfrm>
            <a:prstGeom prst="wedgeRoundRectCallout">
              <a:avLst>
                <a:gd name="adj1" fmla="val 26962"/>
                <a:gd name="adj2" fmla="val 9621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72442" y="1829914"/>
              <a:ext cx="50292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เพราะการบันทึกข้อมูล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ส่วนตัวไว้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คอมพิวเตอร์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โรงเรียน ทำให้คนอื่น ๆ สามารถเข้าไปใช้งานได้ และ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อาจถูก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ขโมยข้อมูล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5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650359"/>
            <a:ext cx="752927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กำหนดรหัสผ่านไม่ควรกำหนดด้วยวิธีการ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จำได้ง่าย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ความยาวมากกว่า 8 ตัว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วันเดือนปีเกิดของนักเรียน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ตัวอักขระและตัวเลขผสมกัน </a:t>
            </a:r>
          </a:p>
        </p:txBody>
      </p:sp>
      <p:sp>
        <p:nvSpPr>
          <p:cNvPr id="9" name="Oval 8"/>
          <p:cNvSpPr/>
          <p:nvPr/>
        </p:nvSpPr>
        <p:spPr>
          <a:xfrm>
            <a:off x="1101758" y="4068192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258560" y="1696888"/>
            <a:ext cx="5506720" cy="4563119"/>
            <a:chOff x="6258560" y="1686002"/>
            <a:chExt cx="5506720" cy="45631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41550" y="4638272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6258560" y="1686002"/>
              <a:ext cx="5506720" cy="2194882"/>
            </a:xfrm>
            <a:prstGeom prst="wedgeRoundRectCallout">
              <a:avLst>
                <a:gd name="adj1" fmla="val 38589"/>
                <a:gd name="adj2" fmla="val 9059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44340" y="1869489"/>
              <a:ext cx="530404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เพราะทำให้ผู้ที่ทราบวันเดือนปีเกิดของ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นักเรียน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สามารถ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นำไปใช้เข้าระบบ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หรืออุปกรณ์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อิเล็กทรอนิกส์อื่นๆ ได้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653904"/>
            <a:ext cx="53176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นักเรียนคิดว่าเหตุใดจึงต้องมี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รหัสผ่าน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สำหรับใช้เปิดอุปกรณ์ต่าง ๆ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สำหรับให้ทุกคนเข้าระบบ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ยืนยันตัวตนในการใช้เครื่องมือ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บันทึกการใช้งานระบบคอมพิวเตอร์ </a:t>
            </a:r>
          </a:p>
        </p:txBody>
      </p:sp>
      <p:sp>
        <p:nvSpPr>
          <p:cNvPr id="9" name="Oval 8"/>
          <p:cNvSpPr/>
          <p:nvPr/>
        </p:nvSpPr>
        <p:spPr>
          <a:xfrm>
            <a:off x="1133657" y="400153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15740" y="1839434"/>
            <a:ext cx="5124893" cy="4141910"/>
            <a:chOff x="6315740" y="1839434"/>
            <a:chExt cx="5124893" cy="4141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44157" y="4370495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6315740" y="1839434"/>
              <a:ext cx="5124893" cy="1709310"/>
            </a:xfrm>
            <a:prstGeom prst="wedgeRoundRectCallout">
              <a:avLst>
                <a:gd name="adj1" fmla="val 23134"/>
                <a:gd name="adj2" fmla="val 9962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3660" y="1949815"/>
              <a:ext cx="502697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เพราะรหัสผ่านใช้ยืนยันตัวตนในการใช้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เครื่องมือ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ยังป้องกันการเข้าถึงข้อมูลได้อีกด้วย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3475" y="497869"/>
            <a:ext cx="701185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การใช้เทคโนโลยีสารสนเทศร่วมกันอย่างปลอดภัย</a:t>
            </a:r>
            <a:endParaRPr lang="th-TH" sz="4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741634"/>
            <a:ext cx="3726024" cy="578889"/>
          </a:xfrm>
          <a:prstGeom prst="rect">
            <a:avLst/>
          </a:prstGeom>
          <a:solidFill>
            <a:srgbClr val="00A9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414178" y="692035"/>
            <a:ext cx="678086" cy="6780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rgbClr val="00A99E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93761" y="668574"/>
            <a:ext cx="321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4</a:t>
            </a:r>
            <a:endParaRPr lang="en-US" sz="44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96000" y="3785330"/>
            <a:ext cx="0" cy="1521202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425058" y="4972551"/>
            <a:ext cx="3341881" cy="1266528"/>
            <a:chOff x="8278800" y="1696223"/>
            <a:chExt cx="3341881" cy="1266528"/>
          </a:xfrm>
        </p:grpSpPr>
        <p:sp>
          <p:nvSpPr>
            <p:cNvPr id="86" name="Rounded Rectangle 85"/>
            <p:cNvSpPr/>
            <p:nvPr/>
          </p:nvSpPr>
          <p:spPr>
            <a:xfrm>
              <a:off x="8281480" y="1696223"/>
              <a:ext cx="3339201" cy="1266528"/>
            </a:xfrm>
            <a:prstGeom prst="roundRect">
              <a:avLst>
                <a:gd name="adj" fmla="val 1502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8278800" y="1696223"/>
              <a:ext cx="3339201" cy="258002"/>
            </a:xfrm>
            <a:custGeom>
              <a:avLst/>
              <a:gdLst>
                <a:gd name="connsiteX0" fmla="*/ 190308 w 3339201"/>
                <a:gd name="connsiteY0" fmla="*/ 0 h 258002"/>
                <a:gd name="connsiteX1" fmla="*/ 3148893 w 3339201"/>
                <a:gd name="connsiteY1" fmla="*/ 0 h 258002"/>
                <a:gd name="connsiteX2" fmla="*/ 3339201 w 3339201"/>
                <a:gd name="connsiteY2" fmla="*/ 190308 h 258002"/>
                <a:gd name="connsiteX3" fmla="*/ 3339201 w 3339201"/>
                <a:gd name="connsiteY3" fmla="*/ 258002 h 258002"/>
                <a:gd name="connsiteX4" fmla="*/ 0 w 3339201"/>
                <a:gd name="connsiteY4" fmla="*/ 258002 h 258002"/>
                <a:gd name="connsiteX5" fmla="*/ 0 w 3339201"/>
                <a:gd name="connsiteY5" fmla="*/ 190308 h 258002"/>
                <a:gd name="connsiteX6" fmla="*/ 190308 w 3339201"/>
                <a:gd name="connsiteY6" fmla="*/ 0 h 2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201" h="258002">
                  <a:moveTo>
                    <a:pt x="190308" y="0"/>
                  </a:moveTo>
                  <a:lnTo>
                    <a:pt x="3148893" y="0"/>
                  </a:lnTo>
                  <a:cubicBezTo>
                    <a:pt x="3253997" y="0"/>
                    <a:pt x="3339201" y="85204"/>
                    <a:pt x="3339201" y="190308"/>
                  </a:cubicBezTo>
                  <a:lnTo>
                    <a:pt x="3339201" y="258002"/>
                  </a:lnTo>
                  <a:lnTo>
                    <a:pt x="0" y="258002"/>
                  </a:lnTo>
                  <a:lnTo>
                    <a:pt x="0" y="190308"/>
                  </a:lnTo>
                  <a:cubicBezTo>
                    <a:pt x="0" y="85204"/>
                    <a:pt x="85204" y="0"/>
                    <a:pt x="190308" y="0"/>
                  </a:cubicBezTo>
                  <a:close/>
                </a:path>
              </a:pathLst>
            </a:custGeom>
            <a:solidFill>
              <a:srgbClr val="017C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3006778" y="3259475"/>
            <a:ext cx="5784272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72758" y="2521140"/>
            <a:ext cx="10767717" cy="1272413"/>
            <a:chOff x="716006" y="1757361"/>
            <a:chExt cx="10767717" cy="1272413"/>
          </a:xfrm>
        </p:grpSpPr>
        <p:grpSp>
          <p:nvGrpSpPr>
            <p:cNvPr id="18" name="Group 17"/>
            <p:cNvGrpSpPr/>
            <p:nvPr/>
          </p:nvGrpSpPr>
          <p:grpSpPr>
            <a:xfrm>
              <a:off x="8141842" y="1763246"/>
              <a:ext cx="3341881" cy="1266528"/>
              <a:chOff x="8278800" y="1696223"/>
              <a:chExt cx="3341881" cy="1266528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85A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16006" y="1757361"/>
              <a:ext cx="3341881" cy="1272413"/>
              <a:chOff x="8281480" y="1690338"/>
              <a:chExt cx="3341881" cy="1272413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8281480" y="1690338"/>
                <a:ext cx="334188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F58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780638" y="2840291"/>
            <a:ext cx="30893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ผลกระทบและแนวทางป้องกัน </a:t>
            </a:r>
            <a:endParaRPr lang="th-TH" sz="28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ใช้เทคโนโลยีสารสนเทศ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63440" y="5266797"/>
            <a:ext cx="1946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สิทธิในการ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เข้าถึง</a:t>
            </a:r>
          </a:p>
          <a:p>
            <a:pPr algn="ctr"/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และรหัสผ่าน</a:t>
            </a:r>
          </a:p>
        </p:txBody>
      </p:sp>
      <p:sp>
        <p:nvSpPr>
          <p:cNvPr id="52" name="Oval 51"/>
          <p:cNvSpPr/>
          <p:nvPr/>
        </p:nvSpPr>
        <p:spPr>
          <a:xfrm>
            <a:off x="4598438" y="1768258"/>
            <a:ext cx="2995124" cy="2995124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598438" y="1768258"/>
            <a:ext cx="1497562" cy="2995125"/>
          </a:xfrm>
          <a:custGeom>
            <a:avLst/>
            <a:gdLst>
              <a:gd name="connsiteX0" fmla="*/ 1711705 w 1711705"/>
              <a:gd name="connsiteY0" fmla="*/ 0 h 3423412"/>
              <a:gd name="connsiteX1" fmla="*/ 1711705 w 1711705"/>
              <a:gd name="connsiteY1" fmla="*/ 3423412 h 3423412"/>
              <a:gd name="connsiteX2" fmla="*/ 1536694 w 1711705"/>
              <a:gd name="connsiteY2" fmla="*/ 3414575 h 3423412"/>
              <a:gd name="connsiteX3" fmla="*/ 0 w 1711705"/>
              <a:gd name="connsiteY3" fmla="*/ 1711706 h 3423412"/>
              <a:gd name="connsiteX4" fmla="*/ 1536694 w 1711705"/>
              <a:gd name="connsiteY4" fmla="*/ 8837 h 34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705" h="3423412">
                <a:moveTo>
                  <a:pt x="1711705" y="0"/>
                </a:moveTo>
                <a:lnTo>
                  <a:pt x="1711705" y="3423412"/>
                </a:lnTo>
                <a:lnTo>
                  <a:pt x="1536694" y="3414575"/>
                </a:lnTo>
                <a:cubicBezTo>
                  <a:pt x="673556" y="3326918"/>
                  <a:pt x="0" y="2597971"/>
                  <a:pt x="0" y="1711706"/>
                </a:cubicBezTo>
                <a:cubicBezTo>
                  <a:pt x="0" y="825441"/>
                  <a:pt x="673556" y="96494"/>
                  <a:pt x="1536694" y="8837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42800" y="1912620"/>
            <a:ext cx="2706398" cy="2706398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536" y="2040357"/>
            <a:ext cx="2450926" cy="2450927"/>
          </a:xfrm>
          <a:prstGeom prst="ellipse">
            <a:avLst/>
          </a:prstGeom>
          <a:solidFill>
            <a:srgbClr val="00A9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2004" y="2508823"/>
            <a:ext cx="24465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</a:t>
            </a: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</a:t>
            </a:r>
            <a: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สารสนเทศร่วมกัน</a:t>
            </a:r>
            <a: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ปลอดภัย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5265" y="741634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81623" y="2812236"/>
            <a:ext cx="25731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อันตรายจากการ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ติดตั้ง</a:t>
            </a:r>
          </a:p>
          <a:p>
            <a:pPr algn="ctr"/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ซอฟต์แวร์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บนอินเทอร์เน็ต</a:t>
            </a:r>
          </a:p>
        </p:txBody>
      </p:sp>
    </p:spTree>
    <p:extLst>
      <p:ext uri="{BB962C8B-B14F-4D97-AF65-F5344CB8AC3E}">
        <p14:creationId xmlns:p14="http://schemas.microsoft.com/office/powerpoint/2010/main" val="85709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6528" y="653904"/>
            <a:ext cx="79421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นักเรียนคิดว่าไวรัสส่งผลกระทบ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อย่างไร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ปรับปรุง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ระบบคอมพิวเตอร์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ให้โปรแกรมสำเร็จรูปทำงานเร็วขึ้น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ให้ซอฟต์แวร์มีปัญหาในการทำงาน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ให้เข้าสู่จุดหมายอิเล็กทรอนิกส์ได้ง่ายขึ้น </a:t>
            </a:r>
          </a:p>
        </p:txBody>
      </p:sp>
      <p:sp>
        <p:nvSpPr>
          <p:cNvPr id="14" name="Oval 13"/>
          <p:cNvSpPr/>
          <p:nvPr/>
        </p:nvSpPr>
        <p:spPr>
          <a:xfrm>
            <a:off x="1107835" y="404101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99382" y="1696050"/>
            <a:ext cx="5512261" cy="3898294"/>
            <a:chOff x="6399382" y="2577792"/>
            <a:chExt cx="5512261" cy="3898294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6399382" y="2577792"/>
              <a:ext cx="5243270" cy="1776210"/>
            </a:xfrm>
            <a:prstGeom prst="wedgeRoundRectCallout">
              <a:avLst>
                <a:gd name="adj1" fmla="val 23357"/>
                <a:gd name="adj2" fmla="val 7995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23746" y="2776902"/>
              <a:ext cx="52878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เพราะไวรัสทำให้ซอฟต์แวร์มีปัญหาในการทำงาน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ทำงานช้าหรือค้าง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0986" y="4865237"/>
              <a:ext cx="1423730" cy="1610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6529" y="1489797"/>
            <a:ext cx="667689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MAOCPW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0873592211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gP3_28Gm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Sompong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529" y="639016"/>
            <a:ext cx="4753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การตั้งรหัสข้อใดเหมาะสมที่สุด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44650" y="382282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488" y="1584251"/>
            <a:ext cx="4663236" cy="4419507"/>
            <a:chOff x="7017488" y="1584251"/>
            <a:chExt cx="4663236" cy="44195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56994" y="4392909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7017488" y="1584251"/>
              <a:ext cx="4655023" cy="2264735"/>
            </a:xfrm>
            <a:prstGeom prst="wedgeRoundRectCallout">
              <a:avLst>
                <a:gd name="adj1" fmla="val 32566"/>
                <a:gd name="adj2" fmla="val 7738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15200" y="1772018"/>
              <a:ext cx="430997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เพราะเป็นรหัสผ่านที่ยาวและคาดเดาได้ยาก โดยมีทั้งตัวอักษรพิมพ์ใหญ่ พิมพ์เล็ก ตัวเลข และอักขระพิเศษ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3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77594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การติดตั้งโปรแกรมโดยดาวน์โหลดจากระบบคลาวด์มีข้อดี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อย่างไร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ใช้งานได้ฟรี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การดาวน์โหลดจากผู้ผลิตโดยตรง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ให้เครื่องคอมพิวเตอร์ทำงานได้เร็วขึ้น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ให้ติดตั้งได้ง่ายไม่ต้องใช้หน่วยความจำสำรองอื่น ๆ </a:t>
            </a:r>
          </a:p>
        </p:txBody>
      </p:sp>
      <p:sp>
        <p:nvSpPr>
          <p:cNvPr id="9" name="Oval 8"/>
          <p:cNvSpPr/>
          <p:nvPr/>
        </p:nvSpPr>
        <p:spPr>
          <a:xfrm>
            <a:off x="1133246" y="512835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90023" y="1676955"/>
            <a:ext cx="5371568" cy="4256822"/>
            <a:chOff x="6315740" y="2047069"/>
            <a:chExt cx="5371568" cy="42568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4528" y="4693042"/>
              <a:ext cx="1423730" cy="1610849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6315740" y="2047069"/>
              <a:ext cx="5371568" cy="2237852"/>
              <a:chOff x="6315740" y="2047069"/>
              <a:chExt cx="5371568" cy="2237852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6315740" y="2047069"/>
                <a:ext cx="5371568" cy="2237852"/>
              </a:xfrm>
              <a:prstGeom prst="wedgeRoundRectCallout">
                <a:avLst>
                  <a:gd name="adj1" fmla="val 24239"/>
                  <a:gd name="adj2" fmla="val 69801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462061" y="2260003"/>
                <a:ext cx="5116387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ตอบ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)</a:t>
                </a:r>
                <a:endPara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เพราะระบบคลาวด์สามารถเก็บโปรแกรมต่าง ๆ ไว้ได้ และสามารถดาวน์โหลดมาติดตั้งได้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โดย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/>
                </a:r>
                <a:b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ไม่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ต้องใช้หน่วยความจำสำรองอื่น ๆ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167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653904"/>
            <a:ext cx="68257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เหตุใดจึงต้องปรับปรุงโปรแกรมให้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ทันสมัย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เพื่อให้ระบบทำงานได้มากขึ้น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ตรวจสอบสิทธิการใช้โปรแกรม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ปรับปรุงระบบให้ทำงานได้ดีขึ้น ทันสมัยขึ้น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ระบบเหมาะกับเครื่องคอมพิวเตอร์สมัยใหม่ </a:t>
            </a:r>
          </a:p>
        </p:txBody>
      </p:sp>
      <p:sp>
        <p:nvSpPr>
          <p:cNvPr id="9" name="Oval 8"/>
          <p:cNvSpPr/>
          <p:nvPr/>
        </p:nvSpPr>
        <p:spPr>
          <a:xfrm>
            <a:off x="1124947" y="406152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23814" y="1971040"/>
            <a:ext cx="4852387" cy="4532818"/>
            <a:chOff x="7123814" y="1971040"/>
            <a:chExt cx="4852387" cy="45328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52471" y="4893009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7123814" y="1971040"/>
              <a:ext cx="4641466" cy="2165025"/>
            </a:xfrm>
            <a:prstGeom prst="wedgeRoundRectCallout">
              <a:avLst>
                <a:gd name="adj1" fmla="val 40483"/>
                <a:gd name="adj2" fmla="val 8018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02278" y="2086973"/>
              <a:ext cx="398012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เพราะการปรับปรุงโปรแกรมทำให้ระบบทำงานได้ดี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ขึ้น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ทันสมัย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ขึ้น และยังแก้ไขข้อผิดพลาดที่เกิดขึ้นด้วย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79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653904"/>
            <a:ext cx="53176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9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ใดต่อไปนี้ไม่ใช่ประเภท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ของมัลแวร์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แมลง (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Bug)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ไวรัส 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Virus)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หนอน 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Worm)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โทร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จัน (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Trojan) </a:t>
            </a:r>
          </a:p>
        </p:txBody>
      </p:sp>
      <p:sp>
        <p:nvSpPr>
          <p:cNvPr id="9" name="Oval 8"/>
          <p:cNvSpPr/>
          <p:nvPr/>
        </p:nvSpPr>
        <p:spPr>
          <a:xfrm>
            <a:off x="1130257" y="208716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92727" y="2276487"/>
            <a:ext cx="4739732" cy="4227371"/>
            <a:chOff x="5592727" y="2276487"/>
            <a:chExt cx="4739732" cy="42273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8729" y="4893009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5592727" y="2276487"/>
              <a:ext cx="4487444" cy="1413904"/>
            </a:xfrm>
            <a:prstGeom prst="wedgeRoundRectCallout">
              <a:avLst>
                <a:gd name="adj1" fmla="val 37344"/>
                <a:gd name="adj2" fmla="val 13116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11702" y="2305396"/>
              <a:ext cx="41684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เพราะแมลง หรือ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Bug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ข้อผิดพลาด</a:t>
              </a:r>
              <a:b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ระบบคอมพิวเตอร์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24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0329" y="831242"/>
            <a:ext cx="81186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ข้อใดเป็นเหตุให้มัลแวร์เข้าสู่ระบบคอมพิวเตอร์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ติดตั้งโปรแกรมป้องกันมัลแวร์ในคอมพิวเตอร์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อัป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เดตซอฟต์แวร์ระบบปฏิบัติการอย่างสม่ำเสมอ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ข้อความที่แสดงโฆษณาแปลกปลอมระหว่างใช้งาน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ดาวน์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โหลดโปรแกรมจากแหล่งข้อมูลที่มีความน่าเชื่อถือมาติดตั้ง </a:t>
            </a:r>
          </a:p>
        </p:txBody>
      </p:sp>
      <p:sp>
        <p:nvSpPr>
          <p:cNvPr id="9" name="Oval 8"/>
          <p:cNvSpPr/>
          <p:nvPr/>
        </p:nvSpPr>
        <p:spPr>
          <a:xfrm>
            <a:off x="1050049" y="422495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9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708605" y="1201479"/>
            <a:ext cx="4235698" cy="5052008"/>
            <a:chOff x="7708605" y="1201479"/>
            <a:chExt cx="4235698" cy="50520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8634" y="4642638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7708605" y="1201479"/>
              <a:ext cx="4235698" cy="2730441"/>
            </a:xfrm>
            <a:prstGeom prst="wedgeRoundRectCallout">
              <a:avLst>
                <a:gd name="adj1" fmla="val 32938"/>
                <a:gd name="adj2" fmla="val 8020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45283" y="1443314"/>
              <a:ext cx="376234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เพราะการคลิกข้อความที่แสดงโฆษณาแปลกปลอม อาจทำให้มัลแวร์ที่อยู่ในโฆษณานั้นเข้าไปฝังตัวอยู่ในคอมพิวเตอร์ได้นี้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lbow Connector 4"/>
          <p:cNvCxnSpPr/>
          <p:nvPr/>
        </p:nvCxnSpPr>
        <p:spPr>
          <a:xfrm rot="10800000">
            <a:off x="3376802" y="4100466"/>
            <a:ext cx="8815198" cy="637134"/>
          </a:xfrm>
          <a:prstGeom prst="bentConnector3">
            <a:avLst>
              <a:gd name="adj1" fmla="val 74095"/>
            </a:avLst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/>
          <a:stretch/>
        </p:blipFill>
        <p:spPr>
          <a:xfrm>
            <a:off x="0" y="0"/>
            <a:ext cx="7833600" cy="527123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5C7E22-D48D-3D4B-B97F-6E50AEBD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99DC82-3936-2249-B608-EE82962C2D24}"/>
              </a:ext>
            </a:extLst>
          </p:cNvPr>
          <p:cNvSpPr txBox="1"/>
          <p:nvPr/>
        </p:nvSpPr>
        <p:spPr>
          <a:xfrm>
            <a:off x="5827358" y="2151322"/>
            <a:ext cx="592181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>
                <a:solidFill>
                  <a:srgbClr val="26424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การใช้เทคโนโลยี</a:t>
            </a:r>
            <a:r>
              <a:rPr lang="th-TH" sz="6000" b="1" dirty="0" smtClean="0">
                <a:solidFill>
                  <a:srgbClr val="26424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สารสนเทศ</a:t>
            </a:r>
          </a:p>
          <a:p>
            <a:pPr algn="ctr"/>
            <a:r>
              <a:rPr lang="th-TH" sz="4400" b="1" dirty="0" smtClean="0">
                <a:solidFill>
                  <a:srgbClr val="E25E5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ร่วมกัน</a:t>
            </a:r>
            <a:r>
              <a:rPr lang="th-TH" sz="4400" b="1" dirty="0">
                <a:solidFill>
                  <a:srgbClr val="E25E5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อย่างปลอดภัย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469" y="4151145"/>
            <a:ext cx="1177693" cy="11776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25" y="4151146"/>
            <a:ext cx="1177693" cy="11776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47" y="4151146"/>
            <a:ext cx="1177693" cy="11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1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5C7E22-D48D-3D4B-B97F-6E50AEBD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43352" y="3531653"/>
            <a:ext cx="8966890" cy="2845078"/>
            <a:chOff x="1598400" y="194400"/>
            <a:chExt cx="8966890" cy="28450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771" y="194400"/>
              <a:ext cx="8893519" cy="20865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98400" y="2206481"/>
              <a:ext cx="2040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ไม่เปิดเผยข้อมูลส่วนตัว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33704" y="2206480"/>
              <a:ext cx="16385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ไม่ส่งข้อมูล</a:t>
              </a:r>
              <a:r>
                <a:rPr lang="th-TH" sz="24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ส่วนตัว</a:t>
              </a:r>
              <a:r>
                <a:rPr lang="en-US" sz="24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4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ผู้อื่น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24839" y="2206479"/>
              <a:ext cx="12811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สร้างรหัสผ่าน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00082" y="2208481"/>
              <a:ext cx="13965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ติดตั้งโปรแกรม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ป้องกันมัลแวร์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43352" y="143827"/>
            <a:ext cx="9269086" cy="3215351"/>
            <a:chOff x="1671771" y="3485419"/>
            <a:chExt cx="9269086" cy="32153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771" y="3485419"/>
              <a:ext cx="9019646" cy="19865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02783" y="5500443"/>
              <a:ext cx="16321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ปิดอุปกรณ์ทุกครั้ง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เมื่อเลิกใช้งาน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4543" y="5500442"/>
              <a:ext cx="15969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ตรวจสอบเว็บไซต์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5767" y="5500441"/>
              <a:ext cx="19992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ตรวจสอบจดหมาย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อิเล็กทรอนิกส์ก่อนเปิด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779345" y="5500441"/>
              <a:ext cx="21615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ปรึกษาครูหรือผู้ปกครอง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เมื่อพบข้อมูล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ที่ไม่ปลอดภัย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624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1735200" y="183007"/>
            <a:ext cx="8676000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2349320" y="436011"/>
            <a:ext cx="738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ผลกระทบและแนวทางป้องกันการใช้เทคโนโลยีสารสนเทศ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8F389FD-35BE-AA42-889C-9474A4716275}"/>
              </a:ext>
            </a:extLst>
          </p:cNvPr>
          <p:cNvSpPr/>
          <p:nvPr/>
        </p:nvSpPr>
        <p:spPr>
          <a:xfrm>
            <a:off x="9976200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FAA99B0-A716-7842-B1C3-F46320898792}"/>
              </a:ext>
            </a:extLst>
          </p:cNvPr>
          <p:cNvSpPr/>
          <p:nvPr/>
        </p:nvSpPr>
        <p:spPr>
          <a:xfrm>
            <a:off x="1847720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xmlns="" id="{F6784A2C-38EB-C145-B6C9-2CA1E358108D}"/>
              </a:ext>
            </a:extLst>
          </p:cNvPr>
          <p:cNvSpPr>
            <a:spLocks noChangeAspect="1"/>
          </p:cNvSpPr>
          <p:nvPr/>
        </p:nvSpPr>
        <p:spPr>
          <a:xfrm>
            <a:off x="10038600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xmlns="" id="{25B4C0DE-C265-1E47-9DF7-4B1FB82B7D05}"/>
              </a:ext>
            </a:extLst>
          </p:cNvPr>
          <p:cNvSpPr>
            <a:spLocks noChangeAspect="1"/>
          </p:cNvSpPr>
          <p:nvPr/>
        </p:nvSpPr>
        <p:spPr>
          <a:xfrm>
            <a:off x="1913720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381600" y="1762344"/>
            <a:ext cx="72504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ยุคปัจจุบันอุปกรณ์เทคโนโลยีสารสนเทศจะทำงานร่วมกัน เชื่อมต่อกันเป็นเครือข่าย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มี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ทั้งเครือข่ายคอมพิวเตอร์ขนาดเล็กในบ้านหรือในโรงเรียนรวมไปถึง เครือข่ายขนาดใหญ่ เช่น อินเทอร์เน็ต ดังนั้น การใช้อุปกรณ์ต่าง ๆ ที่เชื่อมต่อกันนี้ อาจมีผู้ไม่หวังดีกำลังเข้าถึงอุปกรณ์ของเรา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บุคคล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ที่มีความสามารถด้านเทคโนโลยีสารสนเทศ ใช้อุปกรณ์เทคโนโลยี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สารสนเทศ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ประจำ หรือที่เรียกว่า พลเมืองดิจิทัล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Digital Citizen)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ควร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เป็นผู้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ที่มีความรับผิดชอบในการใช้งาน และมีความระมัดระวังในการใช้เทคโนโลยีสารสนเทศ เพื่อให้เกิดประโยชน์ต่อตนเอง ผู้อื่น และใช้งานได้อย่างปลอดภัย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5770622" y="4874509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7132902" y="4874509"/>
            <a:ext cx="4793681" cy="1123200"/>
          </a:xfrm>
          <a:prstGeom prst="wedgeRoundRectCallout">
            <a:avLst>
              <a:gd name="adj1" fmla="val -54971"/>
              <a:gd name="adj2" fmla="val -5511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7277807" y="4967633"/>
            <a:ext cx="464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อันตรายจากการใช้งานอินเทอร์เน็ตมีอะไรบ้าง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เคยได้รับผลกระทบเหล่านั้นบ้างหรือไม่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400" y="1636750"/>
            <a:ext cx="3609225" cy="30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5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844" y="1949369"/>
            <a:ext cx="5517695" cy="33918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3" y="273186"/>
            <a:ext cx="8696681" cy="1132626"/>
          </a:xfrm>
          <a:prstGeom prst="roundRect">
            <a:avLst>
              <a:gd name="adj" fmla="val 25335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88900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9338" y="389330"/>
            <a:ext cx="8441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เหมี่ยว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อ่านข้อความบนอินเทอร์เน็ตพบว่ามีคนที่ไม่รู้จักนัดให้พบกันที่สวน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หน้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า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โรงเรียน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จากนั้นคน ๆ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นั้น ก็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แอบมาขโมยกระเป๋า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เงินของเหมี่ยวไป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7915" y="5341169"/>
            <a:ext cx="3907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ผลกระทบจากการใช้เทคโนโลยี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สารสนเทศ</a:t>
            </a:r>
          </a:p>
        </p:txBody>
      </p:sp>
    </p:spTree>
    <p:extLst>
      <p:ext uri="{BB962C8B-B14F-4D97-AF65-F5344CB8AC3E}">
        <p14:creationId xmlns:p14="http://schemas.microsoft.com/office/powerpoint/2010/main" val="191844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5061"/>
          <a:stretch/>
        </p:blipFill>
        <p:spPr>
          <a:xfrm>
            <a:off x="7496029" y="3487333"/>
            <a:ext cx="3794335" cy="2470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552049" y="274125"/>
            <a:ext cx="9388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อุปกรณ์ที่เชื่อมต่อกับเครือข่ายคอมพิวเตอร์หรืออินเทอร์เน็ตทำ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ให้การค้นหาข้อมูลและ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แลกเปลี่ยนข้อมูลได้ง่ายขึ้น 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ขณะเดียวกัน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ผู้ที่ไม่หวังดีสามารถเข้ามาใช้งานได้ง่ายเช่นกัน ดังนั้น ในการใช้งานควรมีข้อปฏิบัติ ดังนี้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87" y="1053137"/>
            <a:ext cx="6605496" cy="5298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3661" y="1216357"/>
            <a:ext cx="1964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ไม่ส่งข้อมูล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ส่วนตัว</a:t>
            </a: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ตนเองและผู้อื่น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ให้กับ</a:t>
            </a: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ที่ไม่รู้จัก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6593" y="3399356"/>
            <a:ext cx="2301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 สร้างรหัสผ่านในการใช้งานอุปกรณ์เทคโนโลยีสารสนเทศ และควรกำหนดรหัสผ่าน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b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คาด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เดาได้ยาก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5232" y="5189605"/>
            <a:ext cx="2301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กำหนดสิทธิการใช้งาน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สิทธิที่บุคคลอื่นสามารถเข้าถึงข้อมูลของเราได้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4443" y="5189605"/>
            <a:ext cx="271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ถ้าพบปัญหาหรือพบข้อมูล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บุคคลที่ทำให้ไม่สบายใจ ให้ขอความช่วยเหลือจากครูหรือผู้ปกครอง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4443" y="3358919"/>
            <a:ext cx="1766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ออกจากระบบ </a:t>
            </a:r>
            <a:endParaRPr lang="th-TH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ปิดอุปกรณ์ทุก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ครั้ง</a:t>
            </a: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เลิกใช้งาน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5761" y="1216357"/>
            <a:ext cx="2245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 ปกป้องข้อมูลส่วนตัว</a:t>
            </a:r>
            <a:b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ไม่เปิดเผยข้อมูลส่วนตัว เช่น</a:t>
            </a:r>
            <a:b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รหัสผ่านต่าง ๆ หมายเลข-</a:t>
            </a:r>
            <a:b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ประจำตัวประชาชน รหัส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ATM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4814" y="2918045"/>
            <a:ext cx="1013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ข้อปฏิบัติ</a:t>
            </a:r>
            <a:endParaRPr lang="en-US" sz="20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endParaRPr lang="en-US" sz="20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</a:t>
            </a: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สารสนเทศ</a:t>
            </a: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-162" t="-457" r="55086" b="457"/>
          <a:stretch/>
        </p:blipFill>
        <p:spPr>
          <a:xfrm>
            <a:off x="8017204" y="1265711"/>
            <a:ext cx="2688247" cy="21336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04166" y="5951241"/>
            <a:ext cx="3286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การออกจากระบบ (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log out)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เมื่อเลิกใช้งาน</a:t>
            </a:r>
          </a:p>
        </p:txBody>
      </p:sp>
    </p:spTree>
    <p:extLst>
      <p:ext uri="{BB962C8B-B14F-4D97-AF65-F5344CB8AC3E}">
        <p14:creationId xmlns:p14="http://schemas.microsoft.com/office/powerpoint/2010/main" val="227264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9710" y="171494"/>
            <a:ext cx="4424290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4" y="191329"/>
            <a:ext cx="61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.1        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อาชญากรรมทางอินเทอร์เน็ต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199" y="914367"/>
            <a:ext cx="10731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นักเรียนยกตัวอย่างอันตรายหรือความเสียหายที่เกิดจากการใช้งานทาง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อินเทอร์เน็ตมา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 ข้อ พร้อมบอกวิธีการป้องกันลงใน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609" y="4596881"/>
            <a:ext cx="968044" cy="177178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372380"/>
              </p:ext>
            </p:extLst>
          </p:nvPr>
        </p:nvGraphicFramePr>
        <p:xfrm>
          <a:off x="386440" y="1848688"/>
          <a:ext cx="5817638" cy="292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819">
                  <a:extLst>
                    <a:ext uri="{9D8B030D-6E8A-4147-A177-3AD203B41FA5}">
                      <a16:colId xmlns:a16="http://schemas.microsoft.com/office/drawing/2014/main" xmlns="" val="2499984549"/>
                    </a:ext>
                  </a:extLst>
                </a:gridCol>
                <a:gridCol w="2908819">
                  <a:extLst>
                    <a:ext uri="{9D8B030D-6E8A-4147-A177-3AD203B41FA5}">
                      <a16:colId xmlns:a16="http://schemas.microsoft.com/office/drawing/2014/main" xmlns="" val="242098795"/>
                    </a:ext>
                  </a:extLst>
                </a:gridCol>
              </a:tblGrid>
              <a:tr h="57859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อันตรายหรือความเสียหาย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วิธีการป้องกัน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4372816"/>
                  </a:ext>
                </a:extLst>
              </a:tr>
              <a:tr h="4693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3735548"/>
                  </a:ext>
                </a:extLst>
              </a:tr>
              <a:tr h="4693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3208457"/>
                  </a:ext>
                </a:extLst>
              </a:tr>
              <a:tr h="4693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7816060"/>
                  </a:ext>
                </a:extLst>
              </a:tr>
              <a:tr h="4693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5846414"/>
                  </a:ext>
                </a:extLst>
              </a:tr>
              <a:tr h="4693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7700946"/>
                  </a:ext>
                </a:extLst>
              </a:tr>
            </a:tbl>
          </a:graphicData>
        </a:graphic>
      </p:graphicFrame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6398894" y="1848688"/>
            <a:ext cx="5334855" cy="2443393"/>
          </a:xfrm>
          <a:prstGeom prst="wedgeRoundRectCallout">
            <a:avLst>
              <a:gd name="adj1" fmla="val 34461"/>
              <a:gd name="adj2" fmla="val 672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6531356" y="2002393"/>
            <a:ext cx="5202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อาชญากรรมทางคอมพิวเตอร์ คือ การกระทำผิดกฎหมาย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ใช้เทคโนโลยีคอมพิวเตอร์เป็นเครื่องมือ เช่น การขโมยข้อมูลทางอินเทอร์เน็ต การละเมิดสิทธิ การฟอกเงิน การก่อกวน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เผยแพร่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 วิดีโอหรือสื่อลามก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อนาจาร การ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หลอกลวง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ร่วมค้าขาย การแอบโอนเงินในบัญชีผู้อื่นเข้าบัญชีตนเอง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145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23118"/>
            <a:ext cx="12192000" cy="3834883"/>
          </a:xfrm>
          <a:prstGeom prst="rect">
            <a:avLst/>
          </a:prstGeom>
          <a:solidFill>
            <a:srgbClr val="F9C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2455200" y="183007"/>
            <a:ext cx="7394400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2960283" y="345396"/>
            <a:ext cx="6254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สิทธิในการเข้าถึงข้อมูลและรหัสผ่าน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8F389FD-35BE-AA42-889C-9474A4716275}"/>
              </a:ext>
            </a:extLst>
          </p:cNvPr>
          <p:cNvSpPr/>
          <p:nvPr/>
        </p:nvSpPr>
        <p:spPr>
          <a:xfrm>
            <a:off x="9402894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FAA99B0-A716-7842-B1C3-F46320898792}"/>
              </a:ext>
            </a:extLst>
          </p:cNvPr>
          <p:cNvSpPr/>
          <p:nvPr/>
        </p:nvSpPr>
        <p:spPr>
          <a:xfrm>
            <a:off x="2555883" y="567713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xmlns="" id="{F6784A2C-38EB-C145-B6C9-2CA1E358108D}"/>
              </a:ext>
            </a:extLst>
          </p:cNvPr>
          <p:cNvSpPr>
            <a:spLocks noChangeAspect="1"/>
          </p:cNvSpPr>
          <p:nvPr/>
        </p:nvSpPr>
        <p:spPr>
          <a:xfrm>
            <a:off x="9465294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xmlns="" id="{25B4C0DE-C265-1E47-9DF7-4B1FB82B7D05}"/>
              </a:ext>
            </a:extLst>
          </p:cNvPr>
          <p:cNvSpPr>
            <a:spLocks noChangeAspect="1"/>
          </p:cNvSpPr>
          <p:nvPr/>
        </p:nvSpPr>
        <p:spPr>
          <a:xfrm>
            <a:off x="2621883" y="630113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375967" y="1772252"/>
            <a:ext cx="11552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อุปกรณ์เทคโนโลยีสารสนเทศบางชนิดมีผู้ใช้งานหลายคน เช่น คอมพิวเตอร์สาธารณะหรือ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</a:t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ห้องปฏิบัติการของโรงเรียน ดังนั้น เราจึงไม่ควรเก็บข้อมูลสำคัญ หรือบันทึกชื่อและรหัสผ่านไว้ในคอมพิวเตอร์สาธารณะ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838200" y="4432575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985257"/>
            <a:ext cx="6559282" cy="2872743"/>
          </a:xfrm>
          <a:prstGeom prst="rect">
            <a:avLst/>
          </a:prstGeom>
        </p:spPr>
      </p:pic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2152261" y="3515510"/>
            <a:ext cx="3576186" cy="1037661"/>
          </a:xfrm>
          <a:prstGeom prst="wedgeRoundRectCallout">
            <a:avLst>
              <a:gd name="adj1" fmla="val -54370"/>
              <a:gd name="adj2" fmla="val 96421"/>
              <a:gd name="adj3" fmla="val 16667"/>
            </a:avLst>
          </a:prstGeom>
          <a:solidFill>
            <a:srgbClr val="FE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2290028" y="3631430"/>
            <a:ext cx="3438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นักเรียนมีวิธีกำหนดรหัสผ่านบน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สารสนเทศอย่างไร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573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10130</TotalTime>
  <Words>1514</Words>
  <Application>Microsoft Office PowerPoint</Application>
  <PresentationFormat>Custom</PresentationFormat>
  <Paragraphs>214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Angsana New</vt:lpstr>
      <vt:lpstr>Browallia New</vt:lpstr>
      <vt:lpstr>Calibri</vt:lpstr>
      <vt:lpstr>TH Sarabun New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456</cp:revision>
  <dcterms:created xsi:type="dcterms:W3CDTF">2019-08-18T07:31:36Z</dcterms:created>
  <dcterms:modified xsi:type="dcterms:W3CDTF">2020-03-11T04:48:29Z</dcterms:modified>
</cp:coreProperties>
</file>